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webp" ContentType="image/webp"/>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omments/comment1.xml" ContentType="application/vnd.openxmlformats-officedocument.presentationml.comments+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omments/comment2.xml" ContentType="application/vnd.openxmlformats-officedocument.presentationml.comment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comments/comment3.xml" ContentType="application/vnd.openxmlformats-officedocument.presentationml.comments+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5"/>
  </p:notesMasterIdLst>
  <p:sldIdLst>
    <p:sldId id="256" r:id="rId2"/>
    <p:sldId id="257" r:id="rId3"/>
    <p:sldId id="258" r:id="rId4"/>
    <p:sldId id="259" r:id="rId5"/>
    <p:sldId id="260" r:id="rId6"/>
    <p:sldId id="261" r:id="rId7"/>
    <p:sldId id="262" r:id="rId8"/>
    <p:sldId id="288" r:id="rId9"/>
    <p:sldId id="263" r:id="rId10"/>
    <p:sldId id="289"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81" r:id="rId27"/>
    <p:sldId id="279" r:id="rId28"/>
    <p:sldId id="282" r:id="rId29"/>
    <p:sldId id="283" r:id="rId30"/>
    <p:sldId id="285" r:id="rId31"/>
    <p:sldId id="286" r:id="rId32"/>
    <p:sldId id="284" r:id="rId33"/>
    <p:sldId id="287"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ristian Andrei Stoleru" initials="CAS" lastIdx="3" clrIdx="0">
    <p:extLst>
      <p:ext uri="{19B8F6BF-5375-455C-9EA6-DF929625EA0E}">
        <p15:presenceInfo xmlns:p15="http://schemas.microsoft.com/office/powerpoint/2012/main" userId="Cristian Andrei Stoleru"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l mediu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Fără stil, fără grilă">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D7B26C5-4107-4FEC-AEDC-1716B250A1EF}" styleName="Stil luminos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89551" autoAdjust="0"/>
  </p:normalViewPr>
  <p:slideViewPr>
    <p:cSldViewPr snapToGrid="0">
      <p:cViewPr varScale="1">
        <p:scale>
          <a:sx n="117" d="100"/>
          <a:sy n="117" d="100"/>
        </p:scale>
        <p:origin x="84" y="102"/>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1-05-29T13:45:38.016" idx="2">
    <p:pos x="10" y="10"/>
    <p:text/>
    <p:extLst>
      <p:ext uri="{C676402C-5697-4E1C-873F-D02D1690AC5C}">
        <p15:threadingInfo xmlns:p15="http://schemas.microsoft.com/office/powerpoint/2012/main" timeZoneBias="-18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1-05-29T13:45:38.016" idx="3">
    <p:pos x="10" y="10"/>
    <p:text/>
    <p:extLst>
      <p:ext uri="{C676402C-5697-4E1C-873F-D02D1690AC5C}">
        <p15:threadingInfo xmlns:p15="http://schemas.microsoft.com/office/powerpoint/2012/main" timeZoneBias="-18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21-05-29T13:45:38.016" idx="1">
    <p:pos x="10" y="10"/>
    <p:text/>
    <p:extLst>
      <p:ext uri="{C676402C-5697-4E1C-873F-D02D1690AC5C}">
        <p15:threadingInfo xmlns:p15="http://schemas.microsoft.com/office/powerpoint/2012/main" timeZoneBias="-180"/>
      </p:ext>
    </p:extLst>
  </p:cm>
</p:cmLst>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AE481EE-B3F2-440B-9892-C35B213271D2}" type="doc">
      <dgm:prSet loTypeId="urn:microsoft.com/office/officeart/2005/8/layout/process1" loCatId="process" qsTypeId="urn:microsoft.com/office/officeart/2005/8/quickstyle/simple1" qsCatId="simple" csTypeId="urn:microsoft.com/office/officeart/2005/8/colors/accent0_3" csCatId="mainScheme" phldr="1"/>
      <dgm:spPr/>
      <dgm:t>
        <a:bodyPr/>
        <a:lstStyle/>
        <a:p>
          <a:endParaRPr lang="en-US"/>
        </a:p>
      </dgm:t>
    </dgm:pt>
    <dgm:pt modelId="{7CB3B534-C94F-4B71-8F14-3DB72846CC34}">
      <dgm:prSet phldrT="[Text]"/>
      <dgm:spPr/>
      <dgm:t>
        <a:bodyPr/>
        <a:lstStyle/>
        <a:p>
          <a:r>
            <a:rPr lang="ro-RO" noProof="0" dirty="0">
              <a:latin typeface="Times New Roman" panose="02020603050405020304" pitchFamily="18" charset="0"/>
              <a:cs typeface="Times New Roman" panose="02020603050405020304" pitchFamily="18" charset="0"/>
            </a:rPr>
            <a:t>Achiziția datelor</a:t>
          </a:r>
        </a:p>
      </dgm:t>
    </dgm:pt>
    <dgm:pt modelId="{314B604C-8328-42BA-900A-26A354BA538D}" type="parTrans" cxnId="{F2BD769A-9DC3-47A1-9FE0-141A77BBD3AF}">
      <dgm:prSet/>
      <dgm:spPr/>
      <dgm:t>
        <a:bodyPr/>
        <a:lstStyle/>
        <a:p>
          <a:endParaRPr lang="en-US"/>
        </a:p>
      </dgm:t>
    </dgm:pt>
    <dgm:pt modelId="{C79E5B70-4228-4ADF-BBBB-16E15DE3031B}" type="sibTrans" cxnId="{F2BD769A-9DC3-47A1-9FE0-141A77BBD3AF}">
      <dgm:prSet/>
      <dgm:spPr/>
      <dgm:t>
        <a:bodyPr/>
        <a:lstStyle/>
        <a:p>
          <a:endParaRPr lang="en-US"/>
        </a:p>
      </dgm:t>
    </dgm:pt>
    <dgm:pt modelId="{7AB83FE8-CB58-446D-AC3C-DE78B168D8AB}">
      <dgm:prSet phldrT="[Text]"/>
      <dgm:spPr/>
      <dgm:t>
        <a:bodyPr/>
        <a:lstStyle/>
        <a:p>
          <a:r>
            <a:rPr lang="ro-RO" noProof="0" dirty="0">
              <a:latin typeface="Times New Roman" panose="02020603050405020304" pitchFamily="18" charset="0"/>
              <a:cs typeface="Times New Roman" panose="02020603050405020304" pitchFamily="18" charset="0"/>
            </a:rPr>
            <a:t>Importarea filmărilor de la endoscop</a:t>
          </a:r>
        </a:p>
      </dgm:t>
    </dgm:pt>
    <dgm:pt modelId="{D97C3E1D-4A30-4F03-82C3-AB2C6007570C}" type="parTrans" cxnId="{AC85410B-D609-424C-8BD2-F461F30696D3}">
      <dgm:prSet/>
      <dgm:spPr/>
      <dgm:t>
        <a:bodyPr/>
        <a:lstStyle/>
        <a:p>
          <a:endParaRPr lang="en-US"/>
        </a:p>
      </dgm:t>
    </dgm:pt>
    <dgm:pt modelId="{0A7D5DEB-B99D-48B8-8F4C-FA1537C87288}" type="sibTrans" cxnId="{AC85410B-D609-424C-8BD2-F461F30696D3}">
      <dgm:prSet/>
      <dgm:spPr/>
      <dgm:t>
        <a:bodyPr/>
        <a:lstStyle/>
        <a:p>
          <a:endParaRPr lang="en-US"/>
        </a:p>
      </dgm:t>
    </dgm:pt>
    <dgm:pt modelId="{50603848-F739-4848-BD58-97BD881D0DC9}" type="pres">
      <dgm:prSet presAssocID="{DAE481EE-B3F2-440B-9892-C35B213271D2}" presName="Name0" presStyleCnt="0">
        <dgm:presLayoutVars>
          <dgm:dir/>
          <dgm:resizeHandles val="exact"/>
        </dgm:presLayoutVars>
      </dgm:prSet>
      <dgm:spPr/>
    </dgm:pt>
    <dgm:pt modelId="{9003B27A-3CAE-4756-A28B-81B9B5A5F0B8}" type="pres">
      <dgm:prSet presAssocID="{7CB3B534-C94F-4B71-8F14-3DB72846CC34}" presName="node" presStyleLbl="node1" presStyleIdx="0" presStyleCnt="1" custLinFactNeighborX="-4077" custLinFactNeighborY="27850">
        <dgm:presLayoutVars>
          <dgm:bulletEnabled val="1"/>
        </dgm:presLayoutVars>
      </dgm:prSet>
      <dgm:spPr/>
    </dgm:pt>
  </dgm:ptLst>
  <dgm:cxnLst>
    <dgm:cxn modelId="{AC85410B-D609-424C-8BD2-F461F30696D3}" srcId="{7CB3B534-C94F-4B71-8F14-3DB72846CC34}" destId="{7AB83FE8-CB58-446D-AC3C-DE78B168D8AB}" srcOrd="0" destOrd="0" parTransId="{D97C3E1D-4A30-4F03-82C3-AB2C6007570C}" sibTransId="{0A7D5DEB-B99D-48B8-8F4C-FA1537C87288}"/>
    <dgm:cxn modelId="{60856D54-B700-4073-85AA-0FCB94957BEE}" type="presOf" srcId="{7AB83FE8-CB58-446D-AC3C-DE78B168D8AB}" destId="{9003B27A-3CAE-4756-A28B-81B9B5A5F0B8}" srcOrd="0" destOrd="1" presId="urn:microsoft.com/office/officeart/2005/8/layout/process1"/>
    <dgm:cxn modelId="{F2BD769A-9DC3-47A1-9FE0-141A77BBD3AF}" srcId="{DAE481EE-B3F2-440B-9892-C35B213271D2}" destId="{7CB3B534-C94F-4B71-8F14-3DB72846CC34}" srcOrd="0" destOrd="0" parTransId="{314B604C-8328-42BA-900A-26A354BA538D}" sibTransId="{C79E5B70-4228-4ADF-BBBB-16E15DE3031B}"/>
    <dgm:cxn modelId="{07D7A9B5-A69A-4695-B3C7-D095A3236336}" type="presOf" srcId="{7CB3B534-C94F-4B71-8F14-3DB72846CC34}" destId="{9003B27A-3CAE-4756-A28B-81B9B5A5F0B8}" srcOrd="0" destOrd="0" presId="urn:microsoft.com/office/officeart/2005/8/layout/process1"/>
    <dgm:cxn modelId="{70B623C2-0AC1-4929-BAB8-C5E3A3A551BB}" type="presOf" srcId="{DAE481EE-B3F2-440B-9892-C35B213271D2}" destId="{50603848-F739-4848-BD58-97BD881D0DC9}" srcOrd="0" destOrd="0" presId="urn:microsoft.com/office/officeart/2005/8/layout/process1"/>
    <dgm:cxn modelId="{B54C10F3-C56B-4601-83DE-11672BDD1FAF}" type="presParOf" srcId="{50603848-F739-4848-BD58-97BD881D0DC9}" destId="{9003B27A-3CAE-4756-A28B-81B9B5A5F0B8}" srcOrd="0"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AE481EE-B3F2-440B-9892-C35B213271D2}" type="doc">
      <dgm:prSet loTypeId="urn:microsoft.com/office/officeart/2005/8/layout/process1" loCatId="process" qsTypeId="urn:microsoft.com/office/officeart/2005/8/quickstyle/simple1" qsCatId="simple" csTypeId="urn:microsoft.com/office/officeart/2005/8/colors/accent0_3" csCatId="mainScheme" phldr="1"/>
      <dgm:spPr/>
      <dgm:t>
        <a:bodyPr/>
        <a:lstStyle/>
        <a:p>
          <a:endParaRPr lang="en-US"/>
        </a:p>
      </dgm:t>
    </dgm:pt>
    <dgm:pt modelId="{7CB3B534-C94F-4B71-8F14-3DB72846CC34}">
      <dgm:prSet phldrT="[Text]"/>
      <dgm:spPr/>
      <dgm:t>
        <a:bodyPr/>
        <a:lstStyle/>
        <a:p>
          <a:r>
            <a:rPr lang="ro-RO" noProof="0" dirty="0">
              <a:latin typeface="Times New Roman" panose="02020603050405020304" pitchFamily="18" charset="0"/>
              <a:cs typeface="Times New Roman" panose="02020603050405020304" pitchFamily="18" charset="0"/>
            </a:rPr>
            <a:t>Achiziția datelor</a:t>
          </a:r>
          <a:endParaRPr lang="en-US" dirty="0">
            <a:latin typeface="Times New Roman" panose="02020603050405020304" pitchFamily="18" charset="0"/>
            <a:cs typeface="Times New Roman" panose="02020603050405020304" pitchFamily="18" charset="0"/>
          </a:endParaRPr>
        </a:p>
      </dgm:t>
    </dgm:pt>
    <dgm:pt modelId="{314B604C-8328-42BA-900A-26A354BA538D}" type="parTrans" cxnId="{F2BD769A-9DC3-47A1-9FE0-141A77BBD3AF}">
      <dgm:prSet/>
      <dgm:spPr/>
      <dgm:t>
        <a:bodyPr/>
        <a:lstStyle/>
        <a:p>
          <a:endParaRPr lang="en-US"/>
        </a:p>
      </dgm:t>
    </dgm:pt>
    <dgm:pt modelId="{C79E5B70-4228-4ADF-BBBB-16E15DE3031B}" type="sibTrans" cxnId="{F2BD769A-9DC3-47A1-9FE0-141A77BBD3AF}">
      <dgm:prSet/>
      <dgm:spPr/>
      <dgm:t>
        <a:bodyPr/>
        <a:lstStyle/>
        <a:p>
          <a:endParaRPr lang="en-US"/>
        </a:p>
      </dgm:t>
    </dgm:pt>
    <dgm:pt modelId="{7AB83FE8-CB58-446D-AC3C-DE78B168D8AB}">
      <dgm:prSet phldrT="[Text]"/>
      <dgm:spPr/>
      <dgm:t>
        <a:bodyPr/>
        <a:lstStyle/>
        <a:p>
          <a:r>
            <a:rPr lang="ro-RO" noProof="0" dirty="0">
              <a:latin typeface="Times New Roman" panose="02020603050405020304" pitchFamily="18" charset="0"/>
              <a:cs typeface="Times New Roman" panose="02020603050405020304" pitchFamily="18" charset="0"/>
            </a:rPr>
            <a:t>Importarea filmărilor de la endoscop</a:t>
          </a:r>
          <a:endParaRPr lang="en-US" dirty="0">
            <a:latin typeface="Times New Roman" panose="02020603050405020304" pitchFamily="18" charset="0"/>
            <a:cs typeface="Times New Roman" panose="02020603050405020304" pitchFamily="18" charset="0"/>
          </a:endParaRPr>
        </a:p>
      </dgm:t>
    </dgm:pt>
    <dgm:pt modelId="{D97C3E1D-4A30-4F03-82C3-AB2C6007570C}" type="parTrans" cxnId="{AC85410B-D609-424C-8BD2-F461F30696D3}">
      <dgm:prSet/>
      <dgm:spPr/>
      <dgm:t>
        <a:bodyPr/>
        <a:lstStyle/>
        <a:p>
          <a:endParaRPr lang="en-US"/>
        </a:p>
      </dgm:t>
    </dgm:pt>
    <dgm:pt modelId="{0A7D5DEB-B99D-48B8-8F4C-FA1537C87288}" type="sibTrans" cxnId="{AC85410B-D609-424C-8BD2-F461F30696D3}">
      <dgm:prSet/>
      <dgm:spPr/>
      <dgm:t>
        <a:bodyPr/>
        <a:lstStyle/>
        <a:p>
          <a:endParaRPr lang="en-US"/>
        </a:p>
      </dgm:t>
    </dgm:pt>
    <dgm:pt modelId="{5D724EFB-A9AA-4118-B08C-1C65980CBA36}">
      <dgm:prSet phldrT="[Text]"/>
      <dgm:spPr/>
      <dgm:t>
        <a:bodyPr/>
        <a:lstStyle/>
        <a:p>
          <a:r>
            <a:rPr lang="ro-RO" b="0" i="0" dirty="0">
              <a:latin typeface="Times New Roman" panose="02020603050405020304" pitchFamily="18" charset="0"/>
              <a:cs typeface="Times New Roman" panose="02020603050405020304" pitchFamily="18" charset="0"/>
            </a:rPr>
            <a:t>Procesarea Datelor</a:t>
          </a:r>
          <a:endParaRPr lang="en-US" dirty="0">
            <a:latin typeface="Times New Roman" panose="02020603050405020304" pitchFamily="18" charset="0"/>
            <a:cs typeface="Times New Roman" panose="02020603050405020304" pitchFamily="18" charset="0"/>
          </a:endParaRPr>
        </a:p>
      </dgm:t>
    </dgm:pt>
    <dgm:pt modelId="{7B2E8247-AE45-4712-80FE-F1C877C9EE97}" type="parTrans" cxnId="{503E5F0E-5671-4BA5-BD56-12BE4BC5BE19}">
      <dgm:prSet/>
      <dgm:spPr/>
      <dgm:t>
        <a:bodyPr/>
        <a:lstStyle/>
        <a:p>
          <a:endParaRPr lang="en-US"/>
        </a:p>
      </dgm:t>
    </dgm:pt>
    <dgm:pt modelId="{AFB3ED46-1825-4CAE-B274-184FA7126A96}" type="sibTrans" cxnId="{503E5F0E-5671-4BA5-BD56-12BE4BC5BE19}">
      <dgm:prSet/>
      <dgm:spPr/>
      <dgm:t>
        <a:bodyPr/>
        <a:lstStyle/>
        <a:p>
          <a:endParaRPr lang="en-US"/>
        </a:p>
      </dgm:t>
    </dgm:pt>
    <dgm:pt modelId="{52F7B2BC-A271-4732-A299-66BE1594716D}">
      <dgm:prSet phldrT="[Text]"/>
      <dgm:spPr/>
      <dgm:t>
        <a:bodyPr/>
        <a:lstStyle/>
        <a:p>
          <a:r>
            <a:rPr lang="ro-RO" noProof="0" dirty="0">
              <a:latin typeface="Times New Roman" panose="02020603050405020304" pitchFamily="18" charset="0"/>
              <a:cs typeface="Times New Roman" panose="02020603050405020304" pitchFamily="18" charset="0"/>
            </a:rPr>
            <a:t>Procesarea fiecărui cadru din filmare.</a:t>
          </a:r>
        </a:p>
      </dgm:t>
    </dgm:pt>
    <dgm:pt modelId="{018258CE-5513-41A0-A7D8-B2CFAF35C46C}" type="parTrans" cxnId="{D82B2912-ECF8-4EEE-872A-E46FA1FEA3D5}">
      <dgm:prSet/>
      <dgm:spPr/>
      <dgm:t>
        <a:bodyPr/>
        <a:lstStyle/>
        <a:p>
          <a:endParaRPr lang="en-US"/>
        </a:p>
      </dgm:t>
    </dgm:pt>
    <dgm:pt modelId="{B016F8F9-3FA9-4AAA-BA9F-CBD2A50836A8}" type="sibTrans" cxnId="{D82B2912-ECF8-4EEE-872A-E46FA1FEA3D5}">
      <dgm:prSet/>
      <dgm:spPr/>
      <dgm:t>
        <a:bodyPr/>
        <a:lstStyle/>
        <a:p>
          <a:endParaRPr lang="en-US"/>
        </a:p>
      </dgm:t>
    </dgm:pt>
    <dgm:pt modelId="{A5F96AF2-6A09-4C1B-89C7-BB06D2BB4A56}">
      <dgm:prSet phldrT="[Text]"/>
      <dgm:spPr/>
      <dgm:t>
        <a:bodyPr/>
        <a:lstStyle/>
        <a:p>
          <a:r>
            <a:rPr lang="ro-RO" noProof="0" dirty="0">
              <a:latin typeface="Times New Roman" panose="02020603050405020304" pitchFamily="18" charset="0"/>
              <a:cs typeface="Times New Roman" panose="02020603050405020304" pitchFamily="18" charset="0"/>
            </a:rPr>
            <a:t>Extragerea artefactelor din filmări.</a:t>
          </a:r>
        </a:p>
      </dgm:t>
    </dgm:pt>
    <dgm:pt modelId="{EA892753-0717-475A-A14B-27C9AE5D8FF6}" type="parTrans" cxnId="{104D6DFA-E40B-4F82-96E2-4AA03EC6432B}">
      <dgm:prSet/>
      <dgm:spPr/>
      <dgm:t>
        <a:bodyPr/>
        <a:lstStyle/>
        <a:p>
          <a:endParaRPr lang="en-US"/>
        </a:p>
      </dgm:t>
    </dgm:pt>
    <dgm:pt modelId="{A13072F1-6C91-4DFD-90FD-DE547BDD2701}" type="sibTrans" cxnId="{104D6DFA-E40B-4F82-96E2-4AA03EC6432B}">
      <dgm:prSet/>
      <dgm:spPr/>
      <dgm:t>
        <a:bodyPr/>
        <a:lstStyle/>
        <a:p>
          <a:endParaRPr lang="en-US"/>
        </a:p>
      </dgm:t>
    </dgm:pt>
    <dgm:pt modelId="{50603848-F739-4848-BD58-97BD881D0DC9}" type="pres">
      <dgm:prSet presAssocID="{DAE481EE-B3F2-440B-9892-C35B213271D2}" presName="Name0" presStyleCnt="0">
        <dgm:presLayoutVars>
          <dgm:dir/>
          <dgm:resizeHandles val="exact"/>
        </dgm:presLayoutVars>
      </dgm:prSet>
      <dgm:spPr/>
    </dgm:pt>
    <dgm:pt modelId="{9003B27A-3CAE-4756-A28B-81B9B5A5F0B8}" type="pres">
      <dgm:prSet presAssocID="{7CB3B534-C94F-4B71-8F14-3DB72846CC34}" presName="node" presStyleLbl="node1" presStyleIdx="0" presStyleCnt="2">
        <dgm:presLayoutVars>
          <dgm:bulletEnabled val="1"/>
        </dgm:presLayoutVars>
      </dgm:prSet>
      <dgm:spPr/>
    </dgm:pt>
    <dgm:pt modelId="{8FE4529C-110B-4E12-962E-B53EC55D7743}" type="pres">
      <dgm:prSet presAssocID="{C79E5B70-4228-4ADF-BBBB-16E15DE3031B}" presName="sibTrans" presStyleLbl="sibTrans2D1" presStyleIdx="0" presStyleCnt="1"/>
      <dgm:spPr/>
    </dgm:pt>
    <dgm:pt modelId="{70EAE0C1-23AC-487B-B7FD-26B343DF8482}" type="pres">
      <dgm:prSet presAssocID="{C79E5B70-4228-4ADF-BBBB-16E15DE3031B}" presName="connectorText" presStyleLbl="sibTrans2D1" presStyleIdx="0" presStyleCnt="1"/>
      <dgm:spPr/>
    </dgm:pt>
    <dgm:pt modelId="{106CD80E-B64F-43C9-88C3-5C8803C1FAE8}" type="pres">
      <dgm:prSet presAssocID="{5D724EFB-A9AA-4118-B08C-1C65980CBA36}" presName="node" presStyleLbl="node1" presStyleIdx="1" presStyleCnt="2">
        <dgm:presLayoutVars>
          <dgm:bulletEnabled val="1"/>
        </dgm:presLayoutVars>
      </dgm:prSet>
      <dgm:spPr/>
    </dgm:pt>
  </dgm:ptLst>
  <dgm:cxnLst>
    <dgm:cxn modelId="{AC85410B-D609-424C-8BD2-F461F30696D3}" srcId="{7CB3B534-C94F-4B71-8F14-3DB72846CC34}" destId="{7AB83FE8-CB58-446D-AC3C-DE78B168D8AB}" srcOrd="0" destOrd="0" parTransId="{D97C3E1D-4A30-4F03-82C3-AB2C6007570C}" sibTransId="{0A7D5DEB-B99D-48B8-8F4C-FA1537C87288}"/>
    <dgm:cxn modelId="{503E5F0E-5671-4BA5-BD56-12BE4BC5BE19}" srcId="{DAE481EE-B3F2-440B-9892-C35B213271D2}" destId="{5D724EFB-A9AA-4118-B08C-1C65980CBA36}" srcOrd="1" destOrd="0" parTransId="{7B2E8247-AE45-4712-80FE-F1C877C9EE97}" sibTransId="{AFB3ED46-1825-4CAE-B274-184FA7126A96}"/>
    <dgm:cxn modelId="{D82B2912-ECF8-4EEE-872A-E46FA1FEA3D5}" srcId="{5D724EFB-A9AA-4118-B08C-1C65980CBA36}" destId="{52F7B2BC-A271-4732-A299-66BE1594716D}" srcOrd="0" destOrd="0" parTransId="{018258CE-5513-41A0-A7D8-B2CFAF35C46C}" sibTransId="{B016F8F9-3FA9-4AAA-BA9F-CBD2A50836A8}"/>
    <dgm:cxn modelId="{47C42C30-3CF3-4220-9009-6F1BEBD30357}" type="presOf" srcId="{C79E5B70-4228-4ADF-BBBB-16E15DE3031B}" destId="{8FE4529C-110B-4E12-962E-B53EC55D7743}" srcOrd="0" destOrd="0" presId="urn:microsoft.com/office/officeart/2005/8/layout/process1"/>
    <dgm:cxn modelId="{75B8D13D-27C9-4599-A0CE-65CF9AF66BA8}" type="presOf" srcId="{5D724EFB-A9AA-4118-B08C-1C65980CBA36}" destId="{106CD80E-B64F-43C9-88C3-5C8803C1FAE8}" srcOrd="0" destOrd="0" presId="urn:microsoft.com/office/officeart/2005/8/layout/process1"/>
    <dgm:cxn modelId="{60856D54-B700-4073-85AA-0FCB94957BEE}" type="presOf" srcId="{7AB83FE8-CB58-446D-AC3C-DE78B168D8AB}" destId="{9003B27A-3CAE-4756-A28B-81B9B5A5F0B8}" srcOrd="0" destOrd="1" presId="urn:microsoft.com/office/officeart/2005/8/layout/process1"/>
    <dgm:cxn modelId="{518F1691-788B-4A76-B0CF-6D8DF223BA2B}" type="presOf" srcId="{52F7B2BC-A271-4732-A299-66BE1594716D}" destId="{106CD80E-B64F-43C9-88C3-5C8803C1FAE8}" srcOrd="0" destOrd="1" presId="urn:microsoft.com/office/officeart/2005/8/layout/process1"/>
    <dgm:cxn modelId="{F2BD769A-9DC3-47A1-9FE0-141A77BBD3AF}" srcId="{DAE481EE-B3F2-440B-9892-C35B213271D2}" destId="{7CB3B534-C94F-4B71-8F14-3DB72846CC34}" srcOrd="0" destOrd="0" parTransId="{314B604C-8328-42BA-900A-26A354BA538D}" sibTransId="{C79E5B70-4228-4ADF-BBBB-16E15DE3031B}"/>
    <dgm:cxn modelId="{28E933B1-AC2C-4CA6-A839-4F0EC4CC3FA5}" type="presOf" srcId="{C79E5B70-4228-4ADF-BBBB-16E15DE3031B}" destId="{70EAE0C1-23AC-487B-B7FD-26B343DF8482}" srcOrd="1" destOrd="0" presId="urn:microsoft.com/office/officeart/2005/8/layout/process1"/>
    <dgm:cxn modelId="{07D7A9B5-A69A-4695-B3C7-D095A3236336}" type="presOf" srcId="{7CB3B534-C94F-4B71-8F14-3DB72846CC34}" destId="{9003B27A-3CAE-4756-A28B-81B9B5A5F0B8}" srcOrd="0" destOrd="0" presId="urn:microsoft.com/office/officeart/2005/8/layout/process1"/>
    <dgm:cxn modelId="{70B623C2-0AC1-4929-BAB8-C5E3A3A551BB}" type="presOf" srcId="{DAE481EE-B3F2-440B-9892-C35B213271D2}" destId="{50603848-F739-4848-BD58-97BD881D0DC9}" srcOrd="0" destOrd="0" presId="urn:microsoft.com/office/officeart/2005/8/layout/process1"/>
    <dgm:cxn modelId="{CCA765E0-F6D6-42B3-A8E4-085078B92597}" type="presOf" srcId="{A5F96AF2-6A09-4C1B-89C7-BB06D2BB4A56}" destId="{106CD80E-B64F-43C9-88C3-5C8803C1FAE8}" srcOrd="0" destOrd="2" presId="urn:microsoft.com/office/officeart/2005/8/layout/process1"/>
    <dgm:cxn modelId="{104D6DFA-E40B-4F82-96E2-4AA03EC6432B}" srcId="{5D724EFB-A9AA-4118-B08C-1C65980CBA36}" destId="{A5F96AF2-6A09-4C1B-89C7-BB06D2BB4A56}" srcOrd="1" destOrd="0" parTransId="{EA892753-0717-475A-A14B-27C9AE5D8FF6}" sibTransId="{A13072F1-6C91-4DFD-90FD-DE547BDD2701}"/>
    <dgm:cxn modelId="{B54C10F3-C56B-4601-83DE-11672BDD1FAF}" type="presParOf" srcId="{50603848-F739-4848-BD58-97BD881D0DC9}" destId="{9003B27A-3CAE-4756-A28B-81B9B5A5F0B8}" srcOrd="0" destOrd="0" presId="urn:microsoft.com/office/officeart/2005/8/layout/process1"/>
    <dgm:cxn modelId="{3F87B2BE-D523-4304-AFFA-16D4964C0F09}" type="presParOf" srcId="{50603848-F739-4848-BD58-97BD881D0DC9}" destId="{8FE4529C-110B-4E12-962E-B53EC55D7743}" srcOrd="1" destOrd="0" presId="urn:microsoft.com/office/officeart/2005/8/layout/process1"/>
    <dgm:cxn modelId="{2E06153C-2DD1-4F9F-8050-F7C1D96FE70E}" type="presParOf" srcId="{8FE4529C-110B-4E12-962E-B53EC55D7743}" destId="{70EAE0C1-23AC-487B-B7FD-26B343DF8482}" srcOrd="0" destOrd="0" presId="urn:microsoft.com/office/officeart/2005/8/layout/process1"/>
    <dgm:cxn modelId="{2ADB33EF-C1C0-4C19-90DE-F552E2AA6C36}" type="presParOf" srcId="{50603848-F739-4848-BD58-97BD881D0DC9}" destId="{106CD80E-B64F-43C9-88C3-5C8803C1FAE8}" srcOrd="2"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AE481EE-B3F2-440B-9892-C35B213271D2}" type="doc">
      <dgm:prSet loTypeId="urn:microsoft.com/office/officeart/2005/8/layout/process1" loCatId="process" qsTypeId="urn:microsoft.com/office/officeart/2005/8/quickstyle/simple1" qsCatId="simple" csTypeId="urn:microsoft.com/office/officeart/2005/8/colors/accent0_3" csCatId="mainScheme" phldr="1"/>
      <dgm:spPr/>
      <dgm:t>
        <a:bodyPr/>
        <a:lstStyle/>
        <a:p>
          <a:endParaRPr lang="en-US"/>
        </a:p>
      </dgm:t>
    </dgm:pt>
    <dgm:pt modelId="{7CB3B534-C94F-4B71-8F14-3DB72846CC34}">
      <dgm:prSet phldrT="[Text]"/>
      <dgm:spPr/>
      <dgm:t>
        <a:bodyPr/>
        <a:lstStyle/>
        <a:p>
          <a:r>
            <a:rPr lang="ro-RO" dirty="0">
              <a:latin typeface="Times New Roman" panose="02020603050405020304" pitchFamily="18" charset="0"/>
              <a:cs typeface="Times New Roman" panose="02020603050405020304" pitchFamily="18" charset="0"/>
            </a:rPr>
            <a:t>Achiziția datelor</a:t>
          </a:r>
          <a:endParaRPr lang="en-US" dirty="0">
            <a:latin typeface="Times New Roman" panose="02020603050405020304" pitchFamily="18" charset="0"/>
            <a:cs typeface="Times New Roman" panose="02020603050405020304" pitchFamily="18" charset="0"/>
          </a:endParaRPr>
        </a:p>
      </dgm:t>
    </dgm:pt>
    <dgm:pt modelId="{314B604C-8328-42BA-900A-26A354BA538D}" type="parTrans" cxnId="{F2BD769A-9DC3-47A1-9FE0-141A77BBD3AF}">
      <dgm:prSet/>
      <dgm:spPr/>
      <dgm:t>
        <a:bodyPr/>
        <a:lstStyle/>
        <a:p>
          <a:endParaRPr lang="en-US"/>
        </a:p>
      </dgm:t>
    </dgm:pt>
    <dgm:pt modelId="{C79E5B70-4228-4ADF-BBBB-16E15DE3031B}" type="sibTrans" cxnId="{F2BD769A-9DC3-47A1-9FE0-141A77BBD3AF}">
      <dgm:prSet/>
      <dgm:spPr/>
      <dgm:t>
        <a:bodyPr/>
        <a:lstStyle/>
        <a:p>
          <a:endParaRPr lang="en-US"/>
        </a:p>
      </dgm:t>
    </dgm:pt>
    <dgm:pt modelId="{7AB83FE8-CB58-446D-AC3C-DE78B168D8AB}">
      <dgm:prSet phldrT="[Text]"/>
      <dgm:spPr/>
      <dgm:t>
        <a:bodyPr/>
        <a:lstStyle/>
        <a:p>
          <a:r>
            <a:rPr lang="es-ES" dirty="0" err="1">
              <a:latin typeface="Times New Roman" panose="02020603050405020304" pitchFamily="18" charset="0"/>
              <a:cs typeface="Times New Roman" panose="02020603050405020304" pitchFamily="18" charset="0"/>
            </a:rPr>
            <a:t>Importarea</a:t>
          </a:r>
          <a:r>
            <a:rPr lang="es-ES" dirty="0">
              <a:latin typeface="Times New Roman" panose="02020603050405020304" pitchFamily="18" charset="0"/>
              <a:cs typeface="Times New Roman" panose="02020603050405020304" pitchFamily="18" charset="0"/>
            </a:rPr>
            <a:t> </a:t>
          </a:r>
          <a:r>
            <a:rPr lang="es-ES" dirty="0" err="1">
              <a:latin typeface="Times New Roman" panose="02020603050405020304" pitchFamily="18" charset="0"/>
              <a:cs typeface="Times New Roman" panose="02020603050405020304" pitchFamily="18" charset="0"/>
            </a:rPr>
            <a:t>filmărilor</a:t>
          </a:r>
          <a:r>
            <a:rPr lang="es-ES" dirty="0">
              <a:latin typeface="Times New Roman" panose="02020603050405020304" pitchFamily="18" charset="0"/>
              <a:cs typeface="Times New Roman" panose="02020603050405020304" pitchFamily="18" charset="0"/>
            </a:rPr>
            <a:t> de la </a:t>
          </a:r>
          <a:r>
            <a:rPr lang="es-ES" dirty="0" err="1">
              <a:latin typeface="Times New Roman" panose="02020603050405020304" pitchFamily="18" charset="0"/>
              <a:cs typeface="Times New Roman" panose="02020603050405020304" pitchFamily="18" charset="0"/>
            </a:rPr>
            <a:t>endoscop</a:t>
          </a:r>
          <a:endParaRPr lang="en-US" dirty="0">
            <a:latin typeface="Times New Roman" panose="02020603050405020304" pitchFamily="18" charset="0"/>
            <a:cs typeface="Times New Roman" panose="02020603050405020304" pitchFamily="18" charset="0"/>
          </a:endParaRPr>
        </a:p>
      </dgm:t>
    </dgm:pt>
    <dgm:pt modelId="{D97C3E1D-4A30-4F03-82C3-AB2C6007570C}" type="parTrans" cxnId="{AC85410B-D609-424C-8BD2-F461F30696D3}">
      <dgm:prSet/>
      <dgm:spPr/>
      <dgm:t>
        <a:bodyPr/>
        <a:lstStyle/>
        <a:p>
          <a:endParaRPr lang="en-US"/>
        </a:p>
      </dgm:t>
    </dgm:pt>
    <dgm:pt modelId="{0A7D5DEB-B99D-48B8-8F4C-FA1537C87288}" type="sibTrans" cxnId="{AC85410B-D609-424C-8BD2-F461F30696D3}">
      <dgm:prSet/>
      <dgm:spPr/>
      <dgm:t>
        <a:bodyPr/>
        <a:lstStyle/>
        <a:p>
          <a:endParaRPr lang="en-US"/>
        </a:p>
      </dgm:t>
    </dgm:pt>
    <dgm:pt modelId="{5D724EFB-A9AA-4118-B08C-1C65980CBA36}">
      <dgm:prSet phldrT="[Text]"/>
      <dgm:spPr/>
      <dgm:t>
        <a:bodyPr/>
        <a:lstStyle/>
        <a:p>
          <a:r>
            <a:rPr lang="ro-RO" b="0" i="0" dirty="0">
              <a:latin typeface="Times New Roman" panose="02020603050405020304" pitchFamily="18" charset="0"/>
              <a:cs typeface="Times New Roman" panose="02020603050405020304" pitchFamily="18" charset="0"/>
            </a:rPr>
            <a:t>Procesarea Datelor</a:t>
          </a:r>
          <a:endParaRPr lang="en-US" dirty="0">
            <a:latin typeface="Times New Roman" panose="02020603050405020304" pitchFamily="18" charset="0"/>
            <a:cs typeface="Times New Roman" panose="02020603050405020304" pitchFamily="18" charset="0"/>
          </a:endParaRPr>
        </a:p>
      </dgm:t>
    </dgm:pt>
    <dgm:pt modelId="{7B2E8247-AE45-4712-80FE-F1C877C9EE97}" type="parTrans" cxnId="{503E5F0E-5671-4BA5-BD56-12BE4BC5BE19}">
      <dgm:prSet/>
      <dgm:spPr/>
      <dgm:t>
        <a:bodyPr/>
        <a:lstStyle/>
        <a:p>
          <a:endParaRPr lang="en-US"/>
        </a:p>
      </dgm:t>
    </dgm:pt>
    <dgm:pt modelId="{AFB3ED46-1825-4CAE-B274-184FA7126A96}" type="sibTrans" cxnId="{503E5F0E-5671-4BA5-BD56-12BE4BC5BE19}">
      <dgm:prSet/>
      <dgm:spPr/>
      <dgm:t>
        <a:bodyPr/>
        <a:lstStyle/>
        <a:p>
          <a:endParaRPr lang="en-US"/>
        </a:p>
      </dgm:t>
    </dgm:pt>
    <dgm:pt modelId="{52F7B2BC-A271-4732-A299-66BE1594716D}">
      <dgm:prSet phldrT="[Text]"/>
      <dgm:spPr/>
      <dgm:t>
        <a:bodyPr/>
        <a:lstStyle/>
        <a:p>
          <a:r>
            <a:rPr lang="it-IT" dirty="0">
              <a:latin typeface="Times New Roman" panose="02020603050405020304" pitchFamily="18" charset="0"/>
              <a:cs typeface="Times New Roman" panose="02020603050405020304" pitchFamily="18" charset="0"/>
            </a:rPr>
            <a:t>Procesarea fiecărui cadru din filmare.</a:t>
          </a:r>
          <a:endParaRPr lang="en-US" dirty="0">
            <a:latin typeface="Times New Roman" panose="02020603050405020304" pitchFamily="18" charset="0"/>
            <a:cs typeface="Times New Roman" panose="02020603050405020304" pitchFamily="18" charset="0"/>
          </a:endParaRPr>
        </a:p>
      </dgm:t>
    </dgm:pt>
    <dgm:pt modelId="{018258CE-5513-41A0-A7D8-B2CFAF35C46C}" type="parTrans" cxnId="{D82B2912-ECF8-4EEE-872A-E46FA1FEA3D5}">
      <dgm:prSet/>
      <dgm:spPr/>
      <dgm:t>
        <a:bodyPr/>
        <a:lstStyle/>
        <a:p>
          <a:endParaRPr lang="en-US"/>
        </a:p>
      </dgm:t>
    </dgm:pt>
    <dgm:pt modelId="{B016F8F9-3FA9-4AAA-BA9F-CBD2A50836A8}" type="sibTrans" cxnId="{D82B2912-ECF8-4EEE-872A-E46FA1FEA3D5}">
      <dgm:prSet/>
      <dgm:spPr/>
      <dgm:t>
        <a:bodyPr/>
        <a:lstStyle/>
        <a:p>
          <a:endParaRPr lang="en-US"/>
        </a:p>
      </dgm:t>
    </dgm:pt>
    <dgm:pt modelId="{DC0DB53C-E640-43B9-B8AC-EDBF559A4BB9}">
      <dgm:prSet phldrT="[Text]"/>
      <dgm:spPr/>
      <dgm:t>
        <a:bodyPr/>
        <a:lstStyle/>
        <a:p>
          <a:r>
            <a:rPr lang="ro-RO" noProof="0" dirty="0">
              <a:latin typeface="Times New Roman" panose="02020603050405020304" pitchFamily="18" charset="0"/>
              <a:cs typeface="Times New Roman" panose="02020603050405020304" pitchFamily="18" charset="0"/>
            </a:rPr>
            <a:t>Clasificarea Datelor</a:t>
          </a:r>
        </a:p>
      </dgm:t>
    </dgm:pt>
    <dgm:pt modelId="{50FA8D46-2E10-4099-A943-BBC25E127A71}" type="parTrans" cxnId="{2AC3A2B1-2774-4A94-B17F-F842AA58DCCB}">
      <dgm:prSet/>
      <dgm:spPr/>
      <dgm:t>
        <a:bodyPr/>
        <a:lstStyle/>
        <a:p>
          <a:endParaRPr lang="en-US"/>
        </a:p>
      </dgm:t>
    </dgm:pt>
    <dgm:pt modelId="{56EB7DF9-178D-46FF-9242-928FB1814FE1}" type="sibTrans" cxnId="{2AC3A2B1-2774-4A94-B17F-F842AA58DCCB}">
      <dgm:prSet/>
      <dgm:spPr/>
      <dgm:t>
        <a:bodyPr/>
        <a:lstStyle/>
        <a:p>
          <a:endParaRPr lang="en-US"/>
        </a:p>
      </dgm:t>
    </dgm:pt>
    <dgm:pt modelId="{D6F274F2-9F2D-4FCB-BF3E-3B0CB54C44E8}">
      <dgm:prSet phldrT="[Text]"/>
      <dgm:spPr/>
      <dgm:t>
        <a:bodyPr/>
        <a:lstStyle/>
        <a:p>
          <a:r>
            <a:rPr lang="ro-RO" noProof="0" dirty="0">
              <a:latin typeface="Times New Roman" panose="02020603050405020304" pitchFamily="18" charset="0"/>
              <a:cs typeface="Times New Roman" panose="02020603050405020304" pitchFamily="18" charset="0"/>
            </a:rPr>
            <a:t>Crearea unui model care sa clasifice datele noi.</a:t>
          </a:r>
        </a:p>
      </dgm:t>
    </dgm:pt>
    <dgm:pt modelId="{523C3D5E-D280-41DE-8780-D73DBBCBBF21}" type="parTrans" cxnId="{6DA5F64B-F0EC-45B0-A8E1-5A73787FED28}">
      <dgm:prSet/>
      <dgm:spPr/>
      <dgm:t>
        <a:bodyPr/>
        <a:lstStyle/>
        <a:p>
          <a:endParaRPr lang="en-US"/>
        </a:p>
      </dgm:t>
    </dgm:pt>
    <dgm:pt modelId="{7BF2556E-0436-4CBB-9B39-114CECD84A4E}" type="sibTrans" cxnId="{6DA5F64B-F0EC-45B0-A8E1-5A73787FED28}">
      <dgm:prSet/>
      <dgm:spPr/>
      <dgm:t>
        <a:bodyPr/>
        <a:lstStyle/>
        <a:p>
          <a:endParaRPr lang="en-US"/>
        </a:p>
      </dgm:t>
    </dgm:pt>
    <dgm:pt modelId="{2A057E39-1C82-416A-88CF-0C6D8C55383C}">
      <dgm:prSet phldrT="[Text]"/>
      <dgm:spPr/>
      <dgm:t>
        <a:bodyPr/>
        <a:lstStyle/>
        <a:p>
          <a:r>
            <a:rPr lang="ro-RO" noProof="0" dirty="0">
              <a:latin typeface="Times New Roman" panose="02020603050405020304" pitchFamily="18" charset="0"/>
              <a:cs typeface="Times New Roman" panose="02020603050405020304" pitchFamily="18" charset="0"/>
            </a:rPr>
            <a:t>Testarea</a:t>
          </a:r>
        </a:p>
      </dgm:t>
    </dgm:pt>
    <dgm:pt modelId="{51AC9C79-9072-4BA8-A41E-FF74FA05E74E}" type="parTrans" cxnId="{CBA4784C-81E0-4C48-8C12-1FB697E36652}">
      <dgm:prSet/>
      <dgm:spPr/>
      <dgm:t>
        <a:bodyPr/>
        <a:lstStyle/>
        <a:p>
          <a:endParaRPr lang="en-US"/>
        </a:p>
      </dgm:t>
    </dgm:pt>
    <dgm:pt modelId="{256E891A-A1CF-4645-8BC3-5B504026C36B}" type="sibTrans" cxnId="{CBA4784C-81E0-4C48-8C12-1FB697E36652}">
      <dgm:prSet/>
      <dgm:spPr/>
      <dgm:t>
        <a:bodyPr/>
        <a:lstStyle/>
        <a:p>
          <a:endParaRPr lang="en-US"/>
        </a:p>
      </dgm:t>
    </dgm:pt>
    <dgm:pt modelId="{F841CCB2-C65B-479E-9C23-6BFF24BED4FE}">
      <dgm:prSet phldrT="[Text]" custT="1"/>
      <dgm:spPr/>
      <dgm:t>
        <a:bodyPr/>
        <a:lstStyle/>
        <a:p>
          <a:r>
            <a:rPr lang="ro-RO" sz="1000" noProof="0" dirty="0">
              <a:latin typeface="Times New Roman" panose="02020603050405020304" pitchFamily="18" charset="0"/>
              <a:cs typeface="Times New Roman" panose="02020603050405020304" pitchFamily="18" charset="0"/>
            </a:rPr>
            <a:t>Testarea modelului cu seturi noi de date.</a:t>
          </a:r>
        </a:p>
      </dgm:t>
    </dgm:pt>
    <dgm:pt modelId="{C73BCDA1-BAC5-469B-8D8D-D7571D495898}" type="parTrans" cxnId="{2A1B15BB-2AE9-4D48-9C46-B9BDB5CB7976}">
      <dgm:prSet/>
      <dgm:spPr/>
      <dgm:t>
        <a:bodyPr/>
        <a:lstStyle/>
        <a:p>
          <a:endParaRPr lang="en-US"/>
        </a:p>
      </dgm:t>
    </dgm:pt>
    <dgm:pt modelId="{80B5219D-084A-4959-BBA0-9A48870D6C5E}" type="sibTrans" cxnId="{2A1B15BB-2AE9-4D48-9C46-B9BDB5CB7976}">
      <dgm:prSet/>
      <dgm:spPr/>
      <dgm:t>
        <a:bodyPr/>
        <a:lstStyle/>
        <a:p>
          <a:endParaRPr lang="en-US"/>
        </a:p>
      </dgm:t>
    </dgm:pt>
    <dgm:pt modelId="{CAFC5E41-890C-47DF-8E66-AD75100AD055}">
      <dgm:prSet/>
      <dgm:spPr/>
      <dgm:t>
        <a:bodyPr/>
        <a:lstStyle/>
        <a:p>
          <a:r>
            <a:rPr lang="ro-RO" dirty="0">
              <a:latin typeface="Times New Roman" panose="02020603050405020304" pitchFamily="18" charset="0"/>
              <a:cs typeface="Times New Roman" panose="02020603050405020304" pitchFamily="18" charset="0"/>
            </a:rPr>
            <a:t>Extragerea artefactelor din filmări.</a:t>
          </a:r>
        </a:p>
      </dgm:t>
    </dgm:pt>
    <dgm:pt modelId="{C74F7CAC-AE3B-4B99-8EFD-8D3441935CD9}" type="parTrans" cxnId="{B4FE8DFD-637F-430C-9FEA-DB003D2E7C7B}">
      <dgm:prSet/>
      <dgm:spPr/>
      <dgm:t>
        <a:bodyPr/>
        <a:lstStyle/>
        <a:p>
          <a:endParaRPr lang="ro-RO"/>
        </a:p>
      </dgm:t>
    </dgm:pt>
    <dgm:pt modelId="{281E235D-728C-4A14-B260-B9781BBC3E97}" type="sibTrans" cxnId="{B4FE8DFD-637F-430C-9FEA-DB003D2E7C7B}">
      <dgm:prSet/>
      <dgm:spPr/>
      <dgm:t>
        <a:bodyPr/>
        <a:lstStyle/>
        <a:p>
          <a:endParaRPr lang="ro-RO"/>
        </a:p>
      </dgm:t>
    </dgm:pt>
    <dgm:pt modelId="{50603848-F739-4848-BD58-97BD881D0DC9}" type="pres">
      <dgm:prSet presAssocID="{DAE481EE-B3F2-440B-9892-C35B213271D2}" presName="Name0" presStyleCnt="0">
        <dgm:presLayoutVars>
          <dgm:dir/>
          <dgm:resizeHandles val="exact"/>
        </dgm:presLayoutVars>
      </dgm:prSet>
      <dgm:spPr/>
    </dgm:pt>
    <dgm:pt modelId="{9003B27A-3CAE-4756-A28B-81B9B5A5F0B8}" type="pres">
      <dgm:prSet presAssocID="{7CB3B534-C94F-4B71-8F14-3DB72846CC34}" presName="node" presStyleLbl="node1" presStyleIdx="0" presStyleCnt="4">
        <dgm:presLayoutVars>
          <dgm:bulletEnabled val="1"/>
        </dgm:presLayoutVars>
      </dgm:prSet>
      <dgm:spPr/>
    </dgm:pt>
    <dgm:pt modelId="{8FE4529C-110B-4E12-962E-B53EC55D7743}" type="pres">
      <dgm:prSet presAssocID="{C79E5B70-4228-4ADF-BBBB-16E15DE3031B}" presName="sibTrans" presStyleLbl="sibTrans2D1" presStyleIdx="0" presStyleCnt="3"/>
      <dgm:spPr/>
    </dgm:pt>
    <dgm:pt modelId="{70EAE0C1-23AC-487B-B7FD-26B343DF8482}" type="pres">
      <dgm:prSet presAssocID="{C79E5B70-4228-4ADF-BBBB-16E15DE3031B}" presName="connectorText" presStyleLbl="sibTrans2D1" presStyleIdx="0" presStyleCnt="3"/>
      <dgm:spPr/>
    </dgm:pt>
    <dgm:pt modelId="{106CD80E-B64F-43C9-88C3-5C8803C1FAE8}" type="pres">
      <dgm:prSet presAssocID="{5D724EFB-A9AA-4118-B08C-1C65980CBA36}" presName="node" presStyleLbl="node1" presStyleIdx="1" presStyleCnt="4">
        <dgm:presLayoutVars>
          <dgm:bulletEnabled val="1"/>
        </dgm:presLayoutVars>
      </dgm:prSet>
      <dgm:spPr/>
    </dgm:pt>
    <dgm:pt modelId="{0B960715-2FBE-4678-9EE9-34AECD7B2F1E}" type="pres">
      <dgm:prSet presAssocID="{AFB3ED46-1825-4CAE-B274-184FA7126A96}" presName="sibTrans" presStyleLbl="sibTrans2D1" presStyleIdx="1" presStyleCnt="3"/>
      <dgm:spPr/>
    </dgm:pt>
    <dgm:pt modelId="{C60D42AD-9696-4550-A5DC-53D7B2066CCE}" type="pres">
      <dgm:prSet presAssocID="{AFB3ED46-1825-4CAE-B274-184FA7126A96}" presName="connectorText" presStyleLbl="sibTrans2D1" presStyleIdx="1" presStyleCnt="3"/>
      <dgm:spPr/>
    </dgm:pt>
    <dgm:pt modelId="{5BD50FE3-619D-4CD6-A8A6-42D898917125}" type="pres">
      <dgm:prSet presAssocID="{DC0DB53C-E640-43B9-B8AC-EDBF559A4BB9}" presName="node" presStyleLbl="node1" presStyleIdx="2" presStyleCnt="4">
        <dgm:presLayoutVars>
          <dgm:bulletEnabled val="1"/>
        </dgm:presLayoutVars>
      </dgm:prSet>
      <dgm:spPr/>
    </dgm:pt>
    <dgm:pt modelId="{1065E352-7522-4931-96BD-5E7719CC9BFE}" type="pres">
      <dgm:prSet presAssocID="{56EB7DF9-178D-46FF-9242-928FB1814FE1}" presName="sibTrans" presStyleLbl="sibTrans2D1" presStyleIdx="2" presStyleCnt="3"/>
      <dgm:spPr/>
    </dgm:pt>
    <dgm:pt modelId="{C41DDD77-D775-44D2-8D45-8A92092DC441}" type="pres">
      <dgm:prSet presAssocID="{56EB7DF9-178D-46FF-9242-928FB1814FE1}" presName="connectorText" presStyleLbl="sibTrans2D1" presStyleIdx="2" presStyleCnt="3"/>
      <dgm:spPr/>
    </dgm:pt>
    <dgm:pt modelId="{201D3263-D4D8-4819-8AD0-180AB9A08AFB}" type="pres">
      <dgm:prSet presAssocID="{2A057E39-1C82-416A-88CF-0C6D8C55383C}" presName="node" presStyleLbl="node1" presStyleIdx="3" presStyleCnt="4">
        <dgm:presLayoutVars>
          <dgm:bulletEnabled val="1"/>
        </dgm:presLayoutVars>
      </dgm:prSet>
      <dgm:spPr/>
    </dgm:pt>
  </dgm:ptLst>
  <dgm:cxnLst>
    <dgm:cxn modelId="{1B64980A-5383-4EBD-8984-7FED87035C1F}" type="presOf" srcId="{D6F274F2-9F2D-4FCB-BF3E-3B0CB54C44E8}" destId="{5BD50FE3-619D-4CD6-A8A6-42D898917125}" srcOrd="0" destOrd="1" presId="urn:microsoft.com/office/officeart/2005/8/layout/process1"/>
    <dgm:cxn modelId="{AC85410B-D609-424C-8BD2-F461F30696D3}" srcId="{7CB3B534-C94F-4B71-8F14-3DB72846CC34}" destId="{7AB83FE8-CB58-446D-AC3C-DE78B168D8AB}" srcOrd="0" destOrd="0" parTransId="{D97C3E1D-4A30-4F03-82C3-AB2C6007570C}" sibTransId="{0A7D5DEB-B99D-48B8-8F4C-FA1537C87288}"/>
    <dgm:cxn modelId="{503E5F0E-5671-4BA5-BD56-12BE4BC5BE19}" srcId="{DAE481EE-B3F2-440B-9892-C35B213271D2}" destId="{5D724EFB-A9AA-4118-B08C-1C65980CBA36}" srcOrd="1" destOrd="0" parTransId="{7B2E8247-AE45-4712-80FE-F1C877C9EE97}" sibTransId="{AFB3ED46-1825-4CAE-B274-184FA7126A96}"/>
    <dgm:cxn modelId="{D82B2912-ECF8-4EEE-872A-E46FA1FEA3D5}" srcId="{5D724EFB-A9AA-4118-B08C-1C65980CBA36}" destId="{52F7B2BC-A271-4732-A299-66BE1594716D}" srcOrd="0" destOrd="0" parTransId="{018258CE-5513-41A0-A7D8-B2CFAF35C46C}" sibTransId="{B016F8F9-3FA9-4AAA-BA9F-CBD2A50836A8}"/>
    <dgm:cxn modelId="{47C42C30-3CF3-4220-9009-6F1BEBD30357}" type="presOf" srcId="{C79E5B70-4228-4ADF-BBBB-16E15DE3031B}" destId="{8FE4529C-110B-4E12-962E-B53EC55D7743}" srcOrd="0" destOrd="0" presId="urn:microsoft.com/office/officeart/2005/8/layout/process1"/>
    <dgm:cxn modelId="{45FA0939-4C79-4A55-BD20-4C0DFE83F3FF}" type="presOf" srcId="{56EB7DF9-178D-46FF-9242-928FB1814FE1}" destId="{C41DDD77-D775-44D2-8D45-8A92092DC441}" srcOrd="1" destOrd="0" presId="urn:microsoft.com/office/officeart/2005/8/layout/process1"/>
    <dgm:cxn modelId="{75B8D13D-27C9-4599-A0CE-65CF9AF66BA8}" type="presOf" srcId="{5D724EFB-A9AA-4118-B08C-1C65980CBA36}" destId="{106CD80E-B64F-43C9-88C3-5C8803C1FAE8}" srcOrd="0" destOrd="0" presId="urn:microsoft.com/office/officeart/2005/8/layout/process1"/>
    <dgm:cxn modelId="{6DA5F64B-F0EC-45B0-A8E1-5A73787FED28}" srcId="{DC0DB53C-E640-43B9-B8AC-EDBF559A4BB9}" destId="{D6F274F2-9F2D-4FCB-BF3E-3B0CB54C44E8}" srcOrd="0" destOrd="0" parTransId="{523C3D5E-D280-41DE-8780-D73DBBCBBF21}" sibTransId="{7BF2556E-0436-4CBB-9B39-114CECD84A4E}"/>
    <dgm:cxn modelId="{CBA4784C-81E0-4C48-8C12-1FB697E36652}" srcId="{DAE481EE-B3F2-440B-9892-C35B213271D2}" destId="{2A057E39-1C82-416A-88CF-0C6D8C55383C}" srcOrd="3" destOrd="0" parTransId="{51AC9C79-9072-4BA8-A41E-FF74FA05E74E}" sibTransId="{256E891A-A1CF-4645-8BC3-5B504026C36B}"/>
    <dgm:cxn modelId="{22086A6D-3757-4417-906A-8CE01480ED43}" type="presOf" srcId="{F841CCB2-C65B-479E-9C23-6BFF24BED4FE}" destId="{201D3263-D4D8-4819-8AD0-180AB9A08AFB}" srcOrd="0" destOrd="1" presId="urn:microsoft.com/office/officeart/2005/8/layout/process1"/>
    <dgm:cxn modelId="{60856D54-B700-4073-85AA-0FCB94957BEE}" type="presOf" srcId="{7AB83FE8-CB58-446D-AC3C-DE78B168D8AB}" destId="{9003B27A-3CAE-4756-A28B-81B9B5A5F0B8}" srcOrd="0" destOrd="1" presId="urn:microsoft.com/office/officeart/2005/8/layout/process1"/>
    <dgm:cxn modelId="{0CDCD35A-E317-4C10-94C9-096360EF2D23}" type="presOf" srcId="{56EB7DF9-178D-46FF-9242-928FB1814FE1}" destId="{1065E352-7522-4931-96BD-5E7719CC9BFE}" srcOrd="0" destOrd="0" presId="urn:microsoft.com/office/officeart/2005/8/layout/process1"/>
    <dgm:cxn modelId="{E7F78C7E-3CE5-4494-A925-FEF2A29D6E0C}" type="presOf" srcId="{2A057E39-1C82-416A-88CF-0C6D8C55383C}" destId="{201D3263-D4D8-4819-8AD0-180AB9A08AFB}" srcOrd="0" destOrd="0" presId="urn:microsoft.com/office/officeart/2005/8/layout/process1"/>
    <dgm:cxn modelId="{518F1691-788B-4A76-B0CF-6D8DF223BA2B}" type="presOf" srcId="{52F7B2BC-A271-4732-A299-66BE1594716D}" destId="{106CD80E-B64F-43C9-88C3-5C8803C1FAE8}" srcOrd="0" destOrd="1" presId="urn:microsoft.com/office/officeart/2005/8/layout/process1"/>
    <dgm:cxn modelId="{F2BD769A-9DC3-47A1-9FE0-141A77BBD3AF}" srcId="{DAE481EE-B3F2-440B-9892-C35B213271D2}" destId="{7CB3B534-C94F-4B71-8F14-3DB72846CC34}" srcOrd="0" destOrd="0" parTransId="{314B604C-8328-42BA-900A-26A354BA538D}" sibTransId="{C79E5B70-4228-4ADF-BBBB-16E15DE3031B}"/>
    <dgm:cxn modelId="{52354DA6-C285-4DAF-B9DC-F4CC7A30708F}" type="presOf" srcId="{AFB3ED46-1825-4CAE-B274-184FA7126A96}" destId="{0B960715-2FBE-4678-9EE9-34AECD7B2F1E}" srcOrd="0" destOrd="0" presId="urn:microsoft.com/office/officeart/2005/8/layout/process1"/>
    <dgm:cxn modelId="{28E933B1-AC2C-4CA6-A839-4F0EC4CC3FA5}" type="presOf" srcId="{C79E5B70-4228-4ADF-BBBB-16E15DE3031B}" destId="{70EAE0C1-23AC-487B-B7FD-26B343DF8482}" srcOrd="1" destOrd="0" presId="urn:microsoft.com/office/officeart/2005/8/layout/process1"/>
    <dgm:cxn modelId="{2AC3A2B1-2774-4A94-B17F-F842AA58DCCB}" srcId="{DAE481EE-B3F2-440B-9892-C35B213271D2}" destId="{DC0DB53C-E640-43B9-B8AC-EDBF559A4BB9}" srcOrd="2" destOrd="0" parTransId="{50FA8D46-2E10-4099-A943-BBC25E127A71}" sibTransId="{56EB7DF9-178D-46FF-9242-928FB1814FE1}"/>
    <dgm:cxn modelId="{1B9AF4B4-5347-4ABE-ACD5-88D0D04FD784}" type="presOf" srcId="{AFB3ED46-1825-4CAE-B274-184FA7126A96}" destId="{C60D42AD-9696-4550-A5DC-53D7B2066CCE}" srcOrd="1" destOrd="0" presId="urn:microsoft.com/office/officeart/2005/8/layout/process1"/>
    <dgm:cxn modelId="{07D7A9B5-A69A-4695-B3C7-D095A3236336}" type="presOf" srcId="{7CB3B534-C94F-4B71-8F14-3DB72846CC34}" destId="{9003B27A-3CAE-4756-A28B-81B9B5A5F0B8}" srcOrd="0" destOrd="0" presId="urn:microsoft.com/office/officeart/2005/8/layout/process1"/>
    <dgm:cxn modelId="{2A1B15BB-2AE9-4D48-9C46-B9BDB5CB7976}" srcId="{2A057E39-1C82-416A-88CF-0C6D8C55383C}" destId="{F841CCB2-C65B-479E-9C23-6BFF24BED4FE}" srcOrd="0" destOrd="0" parTransId="{C73BCDA1-BAC5-469B-8D8D-D7571D495898}" sibTransId="{80B5219D-084A-4959-BBA0-9A48870D6C5E}"/>
    <dgm:cxn modelId="{70B623C2-0AC1-4929-BAB8-C5E3A3A551BB}" type="presOf" srcId="{DAE481EE-B3F2-440B-9892-C35B213271D2}" destId="{50603848-F739-4848-BD58-97BD881D0DC9}" srcOrd="0" destOrd="0" presId="urn:microsoft.com/office/officeart/2005/8/layout/process1"/>
    <dgm:cxn modelId="{26E128E9-46BE-4EDE-87C3-B8DE9FDDEE35}" type="presOf" srcId="{DC0DB53C-E640-43B9-B8AC-EDBF559A4BB9}" destId="{5BD50FE3-619D-4CD6-A8A6-42D898917125}" srcOrd="0" destOrd="0" presId="urn:microsoft.com/office/officeart/2005/8/layout/process1"/>
    <dgm:cxn modelId="{68B755FB-E9DD-4C51-A59D-4B078F55104C}" type="presOf" srcId="{CAFC5E41-890C-47DF-8E66-AD75100AD055}" destId="{106CD80E-B64F-43C9-88C3-5C8803C1FAE8}" srcOrd="0" destOrd="2" presId="urn:microsoft.com/office/officeart/2005/8/layout/process1"/>
    <dgm:cxn modelId="{B4FE8DFD-637F-430C-9FEA-DB003D2E7C7B}" srcId="{5D724EFB-A9AA-4118-B08C-1C65980CBA36}" destId="{CAFC5E41-890C-47DF-8E66-AD75100AD055}" srcOrd="1" destOrd="0" parTransId="{C74F7CAC-AE3B-4B99-8EFD-8D3441935CD9}" sibTransId="{281E235D-728C-4A14-B260-B9781BBC3E97}"/>
    <dgm:cxn modelId="{B54C10F3-C56B-4601-83DE-11672BDD1FAF}" type="presParOf" srcId="{50603848-F739-4848-BD58-97BD881D0DC9}" destId="{9003B27A-3CAE-4756-A28B-81B9B5A5F0B8}" srcOrd="0" destOrd="0" presId="urn:microsoft.com/office/officeart/2005/8/layout/process1"/>
    <dgm:cxn modelId="{3F87B2BE-D523-4304-AFFA-16D4964C0F09}" type="presParOf" srcId="{50603848-F739-4848-BD58-97BD881D0DC9}" destId="{8FE4529C-110B-4E12-962E-B53EC55D7743}" srcOrd="1" destOrd="0" presId="urn:microsoft.com/office/officeart/2005/8/layout/process1"/>
    <dgm:cxn modelId="{2E06153C-2DD1-4F9F-8050-F7C1D96FE70E}" type="presParOf" srcId="{8FE4529C-110B-4E12-962E-B53EC55D7743}" destId="{70EAE0C1-23AC-487B-B7FD-26B343DF8482}" srcOrd="0" destOrd="0" presId="urn:microsoft.com/office/officeart/2005/8/layout/process1"/>
    <dgm:cxn modelId="{2ADB33EF-C1C0-4C19-90DE-F552E2AA6C36}" type="presParOf" srcId="{50603848-F739-4848-BD58-97BD881D0DC9}" destId="{106CD80E-B64F-43C9-88C3-5C8803C1FAE8}" srcOrd="2" destOrd="0" presId="urn:microsoft.com/office/officeart/2005/8/layout/process1"/>
    <dgm:cxn modelId="{E307BAF6-8445-4F70-8FB5-E0EDC6F3CE0D}" type="presParOf" srcId="{50603848-F739-4848-BD58-97BD881D0DC9}" destId="{0B960715-2FBE-4678-9EE9-34AECD7B2F1E}" srcOrd="3" destOrd="0" presId="urn:microsoft.com/office/officeart/2005/8/layout/process1"/>
    <dgm:cxn modelId="{96EC73F9-BB42-4D0B-BF36-B5BE59089DC3}" type="presParOf" srcId="{0B960715-2FBE-4678-9EE9-34AECD7B2F1E}" destId="{C60D42AD-9696-4550-A5DC-53D7B2066CCE}" srcOrd="0" destOrd="0" presId="urn:microsoft.com/office/officeart/2005/8/layout/process1"/>
    <dgm:cxn modelId="{C7F92CCF-036A-47AB-A2FE-9B6EA54EB540}" type="presParOf" srcId="{50603848-F739-4848-BD58-97BD881D0DC9}" destId="{5BD50FE3-619D-4CD6-A8A6-42D898917125}" srcOrd="4" destOrd="0" presId="urn:microsoft.com/office/officeart/2005/8/layout/process1"/>
    <dgm:cxn modelId="{F15349DA-308B-4DF3-9B09-48B6B496C7EA}" type="presParOf" srcId="{50603848-F739-4848-BD58-97BD881D0DC9}" destId="{1065E352-7522-4931-96BD-5E7719CC9BFE}" srcOrd="5" destOrd="0" presId="urn:microsoft.com/office/officeart/2005/8/layout/process1"/>
    <dgm:cxn modelId="{6A311141-B59A-496F-A5A2-EED656E24896}" type="presParOf" srcId="{1065E352-7522-4931-96BD-5E7719CC9BFE}" destId="{C41DDD77-D775-44D2-8D45-8A92092DC441}" srcOrd="0" destOrd="0" presId="urn:microsoft.com/office/officeart/2005/8/layout/process1"/>
    <dgm:cxn modelId="{8FA7CCB6-5340-44DC-A4C8-2614CD244AA1}" type="presParOf" srcId="{50603848-F739-4848-BD58-97BD881D0DC9}" destId="{201D3263-D4D8-4819-8AD0-180AB9A08AFB}"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03B27A-3CAE-4756-A28B-81B9B5A5F0B8}">
      <dsp:nvSpPr>
        <dsp:cNvPr id="0" name=""/>
        <dsp:cNvSpPr/>
      </dsp:nvSpPr>
      <dsp:spPr>
        <a:xfrm>
          <a:off x="0" y="0"/>
          <a:ext cx="5159238" cy="2545119"/>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4310" tIns="194310" rIns="194310" bIns="194310" numCol="1" spcCol="1270" anchor="t" anchorCtr="0">
          <a:noAutofit/>
        </a:bodyPr>
        <a:lstStyle/>
        <a:p>
          <a:pPr marL="0" lvl="0" indent="0" algn="l" defTabSz="2266950">
            <a:lnSpc>
              <a:spcPct val="90000"/>
            </a:lnSpc>
            <a:spcBef>
              <a:spcPct val="0"/>
            </a:spcBef>
            <a:spcAft>
              <a:spcPct val="35000"/>
            </a:spcAft>
            <a:buNone/>
          </a:pPr>
          <a:r>
            <a:rPr lang="ro-RO" sz="5100" kern="1200" noProof="0" dirty="0">
              <a:latin typeface="Times New Roman" panose="02020603050405020304" pitchFamily="18" charset="0"/>
              <a:cs typeface="Times New Roman" panose="02020603050405020304" pitchFamily="18" charset="0"/>
            </a:rPr>
            <a:t>Achiziția datelor</a:t>
          </a:r>
        </a:p>
        <a:p>
          <a:pPr marL="285750" lvl="1" indent="-285750" algn="l" defTabSz="1778000">
            <a:lnSpc>
              <a:spcPct val="90000"/>
            </a:lnSpc>
            <a:spcBef>
              <a:spcPct val="0"/>
            </a:spcBef>
            <a:spcAft>
              <a:spcPct val="15000"/>
            </a:spcAft>
            <a:buChar char="•"/>
          </a:pPr>
          <a:r>
            <a:rPr lang="ro-RO" sz="4000" kern="1200" noProof="0" dirty="0">
              <a:latin typeface="Times New Roman" panose="02020603050405020304" pitchFamily="18" charset="0"/>
              <a:cs typeface="Times New Roman" panose="02020603050405020304" pitchFamily="18" charset="0"/>
            </a:rPr>
            <a:t>Importarea filmărilor de la endoscop</a:t>
          </a:r>
        </a:p>
      </dsp:txBody>
      <dsp:txXfrm>
        <a:off x="74544" y="74544"/>
        <a:ext cx="5010150" cy="239603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03B27A-3CAE-4756-A28B-81B9B5A5F0B8}">
      <dsp:nvSpPr>
        <dsp:cNvPr id="0" name=""/>
        <dsp:cNvSpPr/>
      </dsp:nvSpPr>
      <dsp:spPr>
        <a:xfrm>
          <a:off x="1735" y="569266"/>
          <a:ext cx="3701512" cy="2220907"/>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ro-RO" sz="3000" kern="1200" noProof="0" dirty="0">
              <a:latin typeface="Times New Roman" panose="02020603050405020304" pitchFamily="18" charset="0"/>
              <a:cs typeface="Times New Roman" panose="02020603050405020304" pitchFamily="18" charset="0"/>
            </a:rPr>
            <a:t>Achiziția datelor</a:t>
          </a:r>
          <a:endParaRPr lang="en-US" sz="3000" kern="1200" dirty="0">
            <a:latin typeface="Times New Roman" panose="02020603050405020304" pitchFamily="18" charset="0"/>
            <a:cs typeface="Times New Roman" panose="02020603050405020304" pitchFamily="18" charset="0"/>
          </a:endParaRPr>
        </a:p>
        <a:p>
          <a:pPr marL="228600" lvl="1" indent="-228600" algn="l" defTabSz="1022350">
            <a:lnSpc>
              <a:spcPct val="90000"/>
            </a:lnSpc>
            <a:spcBef>
              <a:spcPct val="0"/>
            </a:spcBef>
            <a:spcAft>
              <a:spcPct val="15000"/>
            </a:spcAft>
            <a:buChar char="•"/>
          </a:pPr>
          <a:r>
            <a:rPr lang="ro-RO" sz="2300" kern="1200" noProof="0" dirty="0">
              <a:latin typeface="Times New Roman" panose="02020603050405020304" pitchFamily="18" charset="0"/>
              <a:cs typeface="Times New Roman" panose="02020603050405020304" pitchFamily="18" charset="0"/>
            </a:rPr>
            <a:t>Importarea filmărilor de la endoscop</a:t>
          </a:r>
          <a:endParaRPr lang="en-US" sz="2300" kern="1200" dirty="0">
            <a:latin typeface="Times New Roman" panose="02020603050405020304" pitchFamily="18" charset="0"/>
            <a:cs typeface="Times New Roman" panose="02020603050405020304" pitchFamily="18" charset="0"/>
          </a:endParaRPr>
        </a:p>
      </dsp:txBody>
      <dsp:txXfrm>
        <a:off x="66783" y="634314"/>
        <a:ext cx="3571416" cy="2090811"/>
      </dsp:txXfrm>
    </dsp:sp>
    <dsp:sp modelId="{8FE4529C-110B-4E12-962E-B53EC55D7743}">
      <dsp:nvSpPr>
        <dsp:cNvPr id="0" name=""/>
        <dsp:cNvSpPr/>
      </dsp:nvSpPr>
      <dsp:spPr>
        <a:xfrm>
          <a:off x="4073399" y="1220732"/>
          <a:ext cx="784720" cy="917975"/>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en-US" sz="2400" kern="1200"/>
        </a:p>
      </dsp:txBody>
      <dsp:txXfrm>
        <a:off x="4073399" y="1404327"/>
        <a:ext cx="549304" cy="550785"/>
      </dsp:txXfrm>
    </dsp:sp>
    <dsp:sp modelId="{106CD80E-B64F-43C9-88C3-5C8803C1FAE8}">
      <dsp:nvSpPr>
        <dsp:cNvPr id="0" name=""/>
        <dsp:cNvSpPr/>
      </dsp:nvSpPr>
      <dsp:spPr>
        <a:xfrm>
          <a:off x="5183852" y="569266"/>
          <a:ext cx="3701512" cy="2220907"/>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ro-RO" sz="3000" b="0" i="0" kern="1200" dirty="0">
              <a:latin typeface="Times New Roman" panose="02020603050405020304" pitchFamily="18" charset="0"/>
              <a:cs typeface="Times New Roman" panose="02020603050405020304" pitchFamily="18" charset="0"/>
            </a:rPr>
            <a:t>Procesarea Datelor</a:t>
          </a:r>
          <a:endParaRPr lang="en-US" sz="3000" kern="1200" dirty="0">
            <a:latin typeface="Times New Roman" panose="02020603050405020304" pitchFamily="18" charset="0"/>
            <a:cs typeface="Times New Roman" panose="02020603050405020304" pitchFamily="18" charset="0"/>
          </a:endParaRPr>
        </a:p>
        <a:p>
          <a:pPr marL="228600" lvl="1" indent="-228600" algn="l" defTabSz="1022350">
            <a:lnSpc>
              <a:spcPct val="90000"/>
            </a:lnSpc>
            <a:spcBef>
              <a:spcPct val="0"/>
            </a:spcBef>
            <a:spcAft>
              <a:spcPct val="15000"/>
            </a:spcAft>
            <a:buChar char="•"/>
          </a:pPr>
          <a:r>
            <a:rPr lang="ro-RO" sz="2300" kern="1200" noProof="0" dirty="0">
              <a:latin typeface="Times New Roman" panose="02020603050405020304" pitchFamily="18" charset="0"/>
              <a:cs typeface="Times New Roman" panose="02020603050405020304" pitchFamily="18" charset="0"/>
            </a:rPr>
            <a:t>Procesarea fiecărui cadru din filmare.</a:t>
          </a:r>
        </a:p>
        <a:p>
          <a:pPr marL="228600" lvl="1" indent="-228600" algn="l" defTabSz="1022350">
            <a:lnSpc>
              <a:spcPct val="90000"/>
            </a:lnSpc>
            <a:spcBef>
              <a:spcPct val="0"/>
            </a:spcBef>
            <a:spcAft>
              <a:spcPct val="15000"/>
            </a:spcAft>
            <a:buChar char="•"/>
          </a:pPr>
          <a:r>
            <a:rPr lang="ro-RO" sz="2300" kern="1200" noProof="0" dirty="0">
              <a:latin typeface="Times New Roman" panose="02020603050405020304" pitchFamily="18" charset="0"/>
              <a:cs typeface="Times New Roman" panose="02020603050405020304" pitchFamily="18" charset="0"/>
            </a:rPr>
            <a:t>Extragerea artefactelor din filmări.</a:t>
          </a:r>
        </a:p>
      </dsp:txBody>
      <dsp:txXfrm>
        <a:off x="5248900" y="634314"/>
        <a:ext cx="3571416" cy="209081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03B27A-3CAE-4756-A28B-81B9B5A5F0B8}">
      <dsp:nvSpPr>
        <dsp:cNvPr id="0" name=""/>
        <dsp:cNvSpPr/>
      </dsp:nvSpPr>
      <dsp:spPr>
        <a:xfrm>
          <a:off x="4770" y="1773642"/>
          <a:ext cx="2085559" cy="1309991"/>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ro-RO" sz="1800" kern="1200" dirty="0">
              <a:latin typeface="Times New Roman" panose="02020603050405020304" pitchFamily="18" charset="0"/>
              <a:cs typeface="Times New Roman" panose="02020603050405020304" pitchFamily="18" charset="0"/>
            </a:rPr>
            <a:t>Achiziția datelor</a:t>
          </a:r>
          <a:endParaRPr lang="en-US" sz="1800" kern="1200" dirty="0">
            <a:latin typeface="Times New Roman" panose="02020603050405020304" pitchFamily="18" charset="0"/>
            <a:cs typeface="Times New Roman" panose="02020603050405020304" pitchFamily="18" charset="0"/>
          </a:endParaRPr>
        </a:p>
        <a:p>
          <a:pPr marL="114300" lvl="1" indent="-114300" algn="l" defTabSz="622300">
            <a:lnSpc>
              <a:spcPct val="90000"/>
            </a:lnSpc>
            <a:spcBef>
              <a:spcPct val="0"/>
            </a:spcBef>
            <a:spcAft>
              <a:spcPct val="15000"/>
            </a:spcAft>
            <a:buChar char="•"/>
          </a:pPr>
          <a:r>
            <a:rPr lang="es-ES" sz="1400" kern="1200" dirty="0" err="1">
              <a:latin typeface="Times New Roman" panose="02020603050405020304" pitchFamily="18" charset="0"/>
              <a:cs typeface="Times New Roman" panose="02020603050405020304" pitchFamily="18" charset="0"/>
            </a:rPr>
            <a:t>Importarea</a:t>
          </a:r>
          <a:r>
            <a:rPr lang="es-ES" sz="1400" kern="1200" dirty="0">
              <a:latin typeface="Times New Roman" panose="02020603050405020304" pitchFamily="18" charset="0"/>
              <a:cs typeface="Times New Roman" panose="02020603050405020304" pitchFamily="18" charset="0"/>
            </a:rPr>
            <a:t> </a:t>
          </a:r>
          <a:r>
            <a:rPr lang="es-ES" sz="1400" kern="1200" dirty="0" err="1">
              <a:latin typeface="Times New Roman" panose="02020603050405020304" pitchFamily="18" charset="0"/>
              <a:cs typeface="Times New Roman" panose="02020603050405020304" pitchFamily="18" charset="0"/>
            </a:rPr>
            <a:t>filmărilor</a:t>
          </a:r>
          <a:r>
            <a:rPr lang="es-ES" sz="1400" kern="1200" dirty="0">
              <a:latin typeface="Times New Roman" panose="02020603050405020304" pitchFamily="18" charset="0"/>
              <a:cs typeface="Times New Roman" panose="02020603050405020304" pitchFamily="18" charset="0"/>
            </a:rPr>
            <a:t> de la </a:t>
          </a:r>
          <a:r>
            <a:rPr lang="es-ES" sz="1400" kern="1200" dirty="0" err="1">
              <a:latin typeface="Times New Roman" panose="02020603050405020304" pitchFamily="18" charset="0"/>
              <a:cs typeface="Times New Roman" panose="02020603050405020304" pitchFamily="18" charset="0"/>
            </a:rPr>
            <a:t>endoscop</a:t>
          </a:r>
          <a:endParaRPr lang="en-US" sz="1400" kern="1200" dirty="0">
            <a:latin typeface="Times New Roman" panose="02020603050405020304" pitchFamily="18" charset="0"/>
            <a:cs typeface="Times New Roman" panose="02020603050405020304" pitchFamily="18" charset="0"/>
          </a:endParaRPr>
        </a:p>
      </dsp:txBody>
      <dsp:txXfrm>
        <a:off x="43138" y="1812010"/>
        <a:ext cx="2008823" cy="1233255"/>
      </dsp:txXfrm>
    </dsp:sp>
    <dsp:sp modelId="{8FE4529C-110B-4E12-962E-B53EC55D7743}">
      <dsp:nvSpPr>
        <dsp:cNvPr id="0" name=""/>
        <dsp:cNvSpPr/>
      </dsp:nvSpPr>
      <dsp:spPr>
        <a:xfrm>
          <a:off x="2298884" y="2170029"/>
          <a:ext cx="442138" cy="517218"/>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2298884" y="2273473"/>
        <a:ext cx="309497" cy="310330"/>
      </dsp:txXfrm>
    </dsp:sp>
    <dsp:sp modelId="{106CD80E-B64F-43C9-88C3-5C8803C1FAE8}">
      <dsp:nvSpPr>
        <dsp:cNvPr id="0" name=""/>
        <dsp:cNvSpPr/>
      </dsp:nvSpPr>
      <dsp:spPr>
        <a:xfrm>
          <a:off x="2924552" y="1773642"/>
          <a:ext cx="2085559" cy="1309991"/>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ro-RO" sz="1800" b="0" i="0" kern="1200" dirty="0">
              <a:latin typeface="Times New Roman" panose="02020603050405020304" pitchFamily="18" charset="0"/>
              <a:cs typeface="Times New Roman" panose="02020603050405020304" pitchFamily="18" charset="0"/>
            </a:rPr>
            <a:t>Procesarea Datelor</a:t>
          </a:r>
          <a:endParaRPr lang="en-US" sz="1800" kern="1200" dirty="0">
            <a:latin typeface="Times New Roman" panose="02020603050405020304" pitchFamily="18" charset="0"/>
            <a:cs typeface="Times New Roman" panose="02020603050405020304" pitchFamily="18" charset="0"/>
          </a:endParaRPr>
        </a:p>
        <a:p>
          <a:pPr marL="114300" lvl="1" indent="-114300" algn="l" defTabSz="622300">
            <a:lnSpc>
              <a:spcPct val="90000"/>
            </a:lnSpc>
            <a:spcBef>
              <a:spcPct val="0"/>
            </a:spcBef>
            <a:spcAft>
              <a:spcPct val="15000"/>
            </a:spcAft>
            <a:buChar char="•"/>
          </a:pPr>
          <a:r>
            <a:rPr lang="it-IT" sz="1400" kern="1200" dirty="0">
              <a:latin typeface="Times New Roman" panose="02020603050405020304" pitchFamily="18" charset="0"/>
              <a:cs typeface="Times New Roman" panose="02020603050405020304" pitchFamily="18" charset="0"/>
            </a:rPr>
            <a:t>Procesarea fiecărui cadru din filmare.</a:t>
          </a:r>
          <a:endParaRPr lang="en-US" sz="1400" kern="1200" dirty="0">
            <a:latin typeface="Times New Roman" panose="02020603050405020304" pitchFamily="18" charset="0"/>
            <a:cs typeface="Times New Roman" panose="02020603050405020304" pitchFamily="18" charset="0"/>
          </a:endParaRPr>
        </a:p>
        <a:p>
          <a:pPr marL="114300" lvl="1" indent="-114300" algn="l" defTabSz="622300">
            <a:lnSpc>
              <a:spcPct val="90000"/>
            </a:lnSpc>
            <a:spcBef>
              <a:spcPct val="0"/>
            </a:spcBef>
            <a:spcAft>
              <a:spcPct val="15000"/>
            </a:spcAft>
            <a:buChar char="•"/>
          </a:pPr>
          <a:r>
            <a:rPr lang="ro-RO" sz="1400" kern="1200" dirty="0">
              <a:latin typeface="Times New Roman" panose="02020603050405020304" pitchFamily="18" charset="0"/>
              <a:cs typeface="Times New Roman" panose="02020603050405020304" pitchFamily="18" charset="0"/>
            </a:rPr>
            <a:t>Extragerea artefactelor din filmări.</a:t>
          </a:r>
        </a:p>
      </dsp:txBody>
      <dsp:txXfrm>
        <a:off x="2962920" y="1812010"/>
        <a:ext cx="2008823" cy="1233255"/>
      </dsp:txXfrm>
    </dsp:sp>
    <dsp:sp modelId="{0B960715-2FBE-4678-9EE9-34AECD7B2F1E}">
      <dsp:nvSpPr>
        <dsp:cNvPr id="0" name=""/>
        <dsp:cNvSpPr/>
      </dsp:nvSpPr>
      <dsp:spPr>
        <a:xfrm>
          <a:off x="5218667" y="2170029"/>
          <a:ext cx="442138" cy="517218"/>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5218667" y="2273473"/>
        <a:ext cx="309497" cy="310330"/>
      </dsp:txXfrm>
    </dsp:sp>
    <dsp:sp modelId="{5BD50FE3-619D-4CD6-A8A6-42D898917125}">
      <dsp:nvSpPr>
        <dsp:cNvPr id="0" name=""/>
        <dsp:cNvSpPr/>
      </dsp:nvSpPr>
      <dsp:spPr>
        <a:xfrm>
          <a:off x="5844335" y="1773642"/>
          <a:ext cx="2085559" cy="1309991"/>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ro-RO" sz="1800" kern="1200" noProof="0" dirty="0">
              <a:latin typeface="Times New Roman" panose="02020603050405020304" pitchFamily="18" charset="0"/>
              <a:cs typeface="Times New Roman" panose="02020603050405020304" pitchFamily="18" charset="0"/>
            </a:rPr>
            <a:t>Clasificarea Datelor</a:t>
          </a:r>
        </a:p>
        <a:p>
          <a:pPr marL="114300" lvl="1" indent="-114300" algn="l" defTabSz="622300">
            <a:lnSpc>
              <a:spcPct val="90000"/>
            </a:lnSpc>
            <a:spcBef>
              <a:spcPct val="0"/>
            </a:spcBef>
            <a:spcAft>
              <a:spcPct val="15000"/>
            </a:spcAft>
            <a:buChar char="•"/>
          </a:pPr>
          <a:r>
            <a:rPr lang="ro-RO" sz="1400" kern="1200" noProof="0" dirty="0">
              <a:latin typeface="Times New Roman" panose="02020603050405020304" pitchFamily="18" charset="0"/>
              <a:cs typeface="Times New Roman" panose="02020603050405020304" pitchFamily="18" charset="0"/>
            </a:rPr>
            <a:t>Crearea unui model care sa clasifice datele noi.</a:t>
          </a:r>
        </a:p>
      </dsp:txBody>
      <dsp:txXfrm>
        <a:off x="5882703" y="1812010"/>
        <a:ext cx="2008823" cy="1233255"/>
      </dsp:txXfrm>
    </dsp:sp>
    <dsp:sp modelId="{1065E352-7522-4931-96BD-5E7719CC9BFE}">
      <dsp:nvSpPr>
        <dsp:cNvPr id="0" name=""/>
        <dsp:cNvSpPr/>
      </dsp:nvSpPr>
      <dsp:spPr>
        <a:xfrm>
          <a:off x="8138450" y="2170029"/>
          <a:ext cx="442138" cy="517218"/>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8138450" y="2273473"/>
        <a:ext cx="309497" cy="310330"/>
      </dsp:txXfrm>
    </dsp:sp>
    <dsp:sp modelId="{201D3263-D4D8-4819-8AD0-180AB9A08AFB}">
      <dsp:nvSpPr>
        <dsp:cNvPr id="0" name=""/>
        <dsp:cNvSpPr/>
      </dsp:nvSpPr>
      <dsp:spPr>
        <a:xfrm>
          <a:off x="8764117" y="1773642"/>
          <a:ext cx="2085559" cy="1309991"/>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t" anchorCtr="0">
          <a:noAutofit/>
        </a:bodyPr>
        <a:lstStyle/>
        <a:p>
          <a:pPr marL="0" lvl="0" indent="0" algn="l" defTabSz="1600200">
            <a:lnSpc>
              <a:spcPct val="90000"/>
            </a:lnSpc>
            <a:spcBef>
              <a:spcPct val="0"/>
            </a:spcBef>
            <a:spcAft>
              <a:spcPct val="35000"/>
            </a:spcAft>
            <a:buNone/>
          </a:pPr>
          <a:r>
            <a:rPr lang="ro-RO" sz="3600" kern="1200" noProof="0" dirty="0">
              <a:latin typeface="Times New Roman" panose="02020603050405020304" pitchFamily="18" charset="0"/>
              <a:cs typeface="Times New Roman" panose="02020603050405020304" pitchFamily="18" charset="0"/>
            </a:rPr>
            <a:t>Testarea</a:t>
          </a:r>
        </a:p>
        <a:p>
          <a:pPr marL="57150" lvl="1" indent="-57150" algn="l" defTabSz="444500">
            <a:lnSpc>
              <a:spcPct val="90000"/>
            </a:lnSpc>
            <a:spcBef>
              <a:spcPct val="0"/>
            </a:spcBef>
            <a:spcAft>
              <a:spcPct val="15000"/>
            </a:spcAft>
            <a:buChar char="•"/>
          </a:pPr>
          <a:r>
            <a:rPr lang="ro-RO" sz="1000" kern="1200" noProof="0" dirty="0">
              <a:latin typeface="Times New Roman" panose="02020603050405020304" pitchFamily="18" charset="0"/>
              <a:cs typeface="Times New Roman" panose="02020603050405020304" pitchFamily="18" charset="0"/>
            </a:rPr>
            <a:t>Testarea modelului cu seturi noi de date.</a:t>
          </a:r>
        </a:p>
      </dsp:txBody>
      <dsp:txXfrm>
        <a:off x="8802485" y="1812010"/>
        <a:ext cx="2008823" cy="1233255"/>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ubstituent ante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o-RO"/>
          </a:p>
        </p:txBody>
      </p:sp>
      <p:sp>
        <p:nvSpPr>
          <p:cNvPr id="3" name="Substituent dată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AD09D34-B86A-46B3-87BF-69967FBC3C4E}" type="datetimeFigureOut">
              <a:rPr lang="ro-RO" smtClean="0"/>
              <a:t>03.07.2021</a:t>
            </a:fld>
            <a:endParaRPr lang="ro-RO"/>
          </a:p>
        </p:txBody>
      </p:sp>
      <p:sp>
        <p:nvSpPr>
          <p:cNvPr id="4" name="Substituent imagine diapozitiv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o-RO"/>
          </a:p>
        </p:txBody>
      </p:sp>
      <p:sp>
        <p:nvSpPr>
          <p:cNvPr id="5" name="Substituent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ro-RO"/>
              <a:t>Faceţi clic pentru a edita Master stiluri text</a:t>
            </a:r>
          </a:p>
          <a:p>
            <a:pPr lvl="1"/>
            <a:r>
              <a:rPr lang="ro-RO"/>
              <a:t>al doilea nivel</a:t>
            </a:r>
          </a:p>
          <a:p>
            <a:pPr lvl="2"/>
            <a:r>
              <a:rPr lang="ro-RO"/>
              <a:t>al treilea nivel</a:t>
            </a:r>
          </a:p>
          <a:p>
            <a:pPr lvl="3"/>
            <a:r>
              <a:rPr lang="ro-RO"/>
              <a:t>al patrulea nivel</a:t>
            </a:r>
          </a:p>
          <a:p>
            <a:pPr lvl="4"/>
            <a:r>
              <a:rPr lang="ro-RO"/>
              <a:t>al cincilea nivel</a:t>
            </a:r>
          </a:p>
        </p:txBody>
      </p:sp>
      <p:sp>
        <p:nvSpPr>
          <p:cNvPr id="6" name="Substituent subsol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o-RO"/>
          </a:p>
        </p:txBody>
      </p:sp>
      <p:sp>
        <p:nvSpPr>
          <p:cNvPr id="7" name="Substituent număr diapozitiv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808C40C-FA54-4B39-8810-03BF8376E7CF}" type="slidenum">
              <a:rPr lang="ro-RO" smtClean="0"/>
              <a:t>‹#›</a:t>
            </a:fld>
            <a:endParaRPr lang="ro-RO"/>
          </a:p>
        </p:txBody>
      </p:sp>
    </p:spTree>
    <p:extLst>
      <p:ext uri="{BB962C8B-B14F-4D97-AF65-F5344CB8AC3E}">
        <p14:creationId xmlns:p14="http://schemas.microsoft.com/office/powerpoint/2010/main" val="26235576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stituent imagine diapozitiv 1"/>
          <p:cNvSpPr>
            <a:spLocks noGrp="1" noRot="1" noChangeAspect="1"/>
          </p:cNvSpPr>
          <p:nvPr>
            <p:ph type="sldImg"/>
          </p:nvPr>
        </p:nvSpPr>
        <p:spPr/>
      </p:sp>
      <p:sp>
        <p:nvSpPr>
          <p:cNvPr id="3" name="Substituent note 2"/>
          <p:cNvSpPr>
            <a:spLocks noGrp="1"/>
          </p:cNvSpPr>
          <p:nvPr>
            <p:ph type="body" idx="1"/>
          </p:nvPr>
        </p:nvSpPr>
        <p:spPr/>
        <p:txBody>
          <a:bodyPr/>
          <a:lstStyle/>
          <a:p>
            <a:r>
              <a:rPr lang="en-US" dirty="0"/>
              <a:t>Hello, my name is Cristian-Andrei Stoleru </a:t>
            </a:r>
          </a:p>
          <a:p>
            <a:r>
              <a:rPr lang="en-US" dirty="0"/>
              <a:t>and today I will present you a diagnostic system that can automatically</a:t>
            </a:r>
          </a:p>
          <a:p>
            <a:r>
              <a:rPr lang="en-US" dirty="0"/>
              <a:t>detect Celiac Disease</a:t>
            </a:r>
          </a:p>
          <a:p>
            <a:r>
              <a:rPr lang="en-US" dirty="0"/>
              <a:t>using Machine Learning Algorithms,</a:t>
            </a:r>
          </a:p>
          <a:p>
            <a:endParaRPr lang="en-US" dirty="0"/>
          </a:p>
          <a:p>
            <a:r>
              <a:rPr lang="en-US" dirty="0"/>
              <a:t>The final application is named Celix.</a:t>
            </a:r>
            <a:endParaRPr lang="ro-RO" dirty="0"/>
          </a:p>
        </p:txBody>
      </p:sp>
      <p:sp>
        <p:nvSpPr>
          <p:cNvPr id="4" name="Substituent număr diapozitiv 3"/>
          <p:cNvSpPr>
            <a:spLocks noGrp="1"/>
          </p:cNvSpPr>
          <p:nvPr>
            <p:ph type="sldNum" sz="quarter" idx="5"/>
          </p:nvPr>
        </p:nvSpPr>
        <p:spPr/>
        <p:txBody>
          <a:bodyPr/>
          <a:lstStyle/>
          <a:p>
            <a:fld id="{3808C40C-FA54-4B39-8810-03BF8376E7CF}" type="slidenum">
              <a:rPr lang="ro-RO" smtClean="0"/>
              <a:t>1</a:t>
            </a:fld>
            <a:endParaRPr lang="ro-RO"/>
          </a:p>
        </p:txBody>
      </p:sp>
    </p:spTree>
    <p:extLst>
      <p:ext uri="{BB962C8B-B14F-4D97-AF65-F5344CB8AC3E}">
        <p14:creationId xmlns:p14="http://schemas.microsoft.com/office/powerpoint/2010/main" val="17478217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stituent imagine diapozitiv 1"/>
          <p:cNvSpPr>
            <a:spLocks noGrp="1" noRot="1" noChangeAspect="1"/>
          </p:cNvSpPr>
          <p:nvPr>
            <p:ph type="sldImg"/>
          </p:nvPr>
        </p:nvSpPr>
        <p:spPr/>
      </p:sp>
      <p:sp>
        <p:nvSpPr>
          <p:cNvPr id="3" name="Substituent note 2"/>
          <p:cNvSpPr>
            <a:spLocks noGrp="1"/>
          </p:cNvSpPr>
          <p:nvPr>
            <p:ph type="body" idx="1"/>
          </p:nvPr>
        </p:nvSpPr>
        <p:spPr/>
        <p:txBody>
          <a:bodyPr/>
          <a:lstStyle/>
          <a:p>
            <a:r>
              <a:rPr lang="en-US" dirty="0"/>
              <a:t>The app will analyze every frame from the video</a:t>
            </a:r>
            <a:endParaRPr lang="ro-RO" dirty="0"/>
          </a:p>
        </p:txBody>
      </p:sp>
      <p:sp>
        <p:nvSpPr>
          <p:cNvPr id="4" name="Substituent număr diapozitiv 3"/>
          <p:cNvSpPr>
            <a:spLocks noGrp="1"/>
          </p:cNvSpPr>
          <p:nvPr>
            <p:ph type="sldNum" sz="quarter" idx="5"/>
          </p:nvPr>
        </p:nvSpPr>
        <p:spPr/>
        <p:txBody>
          <a:bodyPr/>
          <a:lstStyle/>
          <a:p>
            <a:fld id="{3808C40C-FA54-4B39-8810-03BF8376E7CF}" type="slidenum">
              <a:rPr lang="ro-RO" smtClean="0"/>
              <a:t>11</a:t>
            </a:fld>
            <a:endParaRPr lang="ro-RO"/>
          </a:p>
        </p:txBody>
      </p:sp>
    </p:spTree>
    <p:extLst>
      <p:ext uri="{BB962C8B-B14F-4D97-AF65-F5344CB8AC3E}">
        <p14:creationId xmlns:p14="http://schemas.microsoft.com/office/powerpoint/2010/main" val="21299100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it is necessary to eliminate the excess information.</a:t>
            </a:r>
          </a:p>
          <a:p>
            <a:r>
              <a:rPr lang="en-US" dirty="0"/>
              <a:t>This is done by transforming the image into black and white.</a:t>
            </a:r>
          </a:p>
          <a:p>
            <a:r>
              <a:rPr lang="en-US" dirty="0"/>
              <a:t>Binarize that image</a:t>
            </a:r>
          </a:p>
          <a:p>
            <a:r>
              <a:rPr lang="en-US" dirty="0"/>
              <a:t>Obtaining all the regions with their center</a:t>
            </a:r>
          </a:p>
          <a:p>
            <a:r>
              <a:rPr lang="en-US" dirty="0"/>
              <a:t>Delete non-centered regions</a:t>
            </a:r>
          </a:p>
          <a:p>
            <a:endParaRPr lang="en-US" dirty="0"/>
          </a:p>
        </p:txBody>
      </p:sp>
      <p:sp>
        <p:nvSpPr>
          <p:cNvPr id="4" name="Slide Number Placeholder 3"/>
          <p:cNvSpPr>
            <a:spLocks noGrp="1"/>
          </p:cNvSpPr>
          <p:nvPr>
            <p:ph type="sldNum" sz="quarter" idx="5"/>
          </p:nvPr>
        </p:nvSpPr>
        <p:spPr/>
        <p:txBody>
          <a:bodyPr/>
          <a:lstStyle/>
          <a:p>
            <a:fld id="{3808C40C-FA54-4B39-8810-03BF8376E7CF}" type="slidenum">
              <a:rPr lang="ro-RO" smtClean="0"/>
              <a:t>12</a:t>
            </a:fld>
            <a:endParaRPr lang="ro-RO"/>
          </a:p>
        </p:txBody>
      </p:sp>
    </p:spTree>
    <p:extLst>
      <p:ext uri="{BB962C8B-B14F-4D97-AF65-F5344CB8AC3E}">
        <p14:creationId xmlns:p14="http://schemas.microsoft.com/office/powerpoint/2010/main" val="17059820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to optimize the process, it will shrink the black border around the endoscopy</a:t>
            </a:r>
          </a:p>
        </p:txBody>
      </p:sp>
      <p:sp>
        <p:nvSpPr>
          <p:cNvPr id="4" name="Slide Number Placeholder 3"/>
          <p:cNvSpPr>
            <a:spLocks noGrp="1"/>
          </p:cNvSpPr>
          <p:nvPr>
            <p:ph type="sldNum" sz="quarter" idx="5"/>
          </p:nvPr>
        </p:nvSpPr>
        <p:spPr/>
        <p:txBody>
          <a:bodyPr/>
          <a:lstStyle/>
          <a:p>
            <a:fld id="{3808C40C-FA54-4B39-8810-03BF8376E7CF}" type="slidenum">
              <a:rPr lang="ro-RO" smtClean="0"/>
              <a:t>13</a:t>
            </a:fld>
            <a:endParaRPr lang="ro-RO"/>
          </a:p>
        </p:txBody>
      </p:sp>
    </p:spTree>
    <p:extLst>
      <p:ext uri="{BB962C8B-B14F-4D97-AF65-F5344CB8AC3E}">
        <p14:creationId xmlns:p14="http://schemas.microsoft.com/office/powerpoint/2010/main" val="16100594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it is necessary to obtain the aspects of the image. These are:</a:t>
            </a:r>
          </a:p>
          <a:p>
            <a:r>
              <a:rPr lang="en-US" dirty="0"/>
              <a:t>Black and white spectrum or light spectrum</a:t>
            </a:r>
          </a:p>
          <a:p>
            <a:r>
              <a:rPr lang="en-US" dirty="0"/>
              <a:t>The red spectrum</a:t>
            </a:r>
          </a:p>
          <a:p>
            <a:r>
              <a:rPr lang="en-US" dirty="0"/>
              <a:t>The green spectrum</a:t>
            </a:r>
          </a:p>
          <a:p>
            <a:r>
              <a:rPr lang="en-US" dirty="0"/>
              <a:t>The blue spectrum</a:t>
            </a:r>
          </a:p>
        </p:txBody>
      </p:sp>
      <p:sp>
        <p:nvSpPr>
          <p:cNvPr id="4" name="Slide Number Placeholder 3"/>
          <p:cNvSpPr>
            <a:spLocks noGrp="1"/>
          </p:cNvSpPr>
          <p:nvPr>
            <p:ph type="sldNum" sz="quarter" idx="5"/>
          </p:nvPr>
        </p:nvSpPr>
        <p:spPr/>
        <p:txBody>
          <a:bodyPr/>
          <a:lstStyle/>
          <a:p>
            <a:fld id="{3808C40C-FA54-4B39-8810-03BF8376E7CF}" type="slidenum">
              <a:rPr lang="ro-RO" smtClean="0"/>
              <a:t>14</a:t>
            </a:fld>
            <a:endParaRPr lang="ro-RO"/>
          </a:p>
        </p:txBody>
      </p:sp>
    </p:spTree>
    <p:extLst>
      <p:ext uri="{BB962C8B-B14F-4D97-AF65-F5344CB8AC3E}">
        <p14:creationId xmlns:p14="http://schemas.microsoft.com/office/powerpoint/2010/main" val="30068363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step in detecting celiac disease is to determine the number of folds</a:t>
            </a:r>
          </a:p>
          <a:p>
            <a:r>
              <a:rPr lang="en-US" dirty="0"/>
              <a:t>it's done by making the photo black and white</a:t>
            </a:r>
          </a:p>
          <a:p>
            <a:r>
              <a:rPr lang="en-US" dirty="0"/>
              <a:t>After that, it's necessary to use the Sobel filter</a:t>
            </a:r>
          </a:p>
          <a:p>
            <a:r>
              <a:rPr lang="en-US" dirty="0"/>
              <a:t>As you can see, the result is not quite good</a:t>
            </a:r>
          </a:p>
          <a:p>
            <a:r>
              <a:rPr lang="en-US" dirty="0"/>
              <a:t>To make it a little more useful, it will adjust the contrast of the image</a:t>
            </a:r>
          </a:p>
          <a:p>
            <a:r>
              <a:rPr lang="en-US" dirty="0"/>
              <a:t>Now it will apply again the Sobel filter</a:t>
            </a:r>
          </a:p>
          <a:p>
            <a:r>
              <a:rPr lang="en-US" dirty="0"/>
              <a:t>After that, it will fill the gaps and take the big and small regions</a:t>
            </a:r>
          </a:p>
        </p:txBody>
      </p:sp>
      <p:sp>
        <p:nvSpPr>
          <p:cNvPr id="4" name="Slide Number Placeholder 3"/>
          <p:cNvSpPr>
            <a:spLocks noGrp="1"/>
          </p:cNvSpPr>
          <p:nvPr>
            <p:ph type="sldNum" sz="quarter" idx="5"/>
          </p:nvPr>
        </p:nvSpPr>
        <p:spPr/>
        <p:txBody>
          <a:bodyPr/>
          <a:lstStyle/>
          <a:p>
            <a:fld id="{3808C40C-FA54-4B39-8810-03BF8376E7CF}" type="slidenum">
              <a:rPr lang="ro-RO" smtClean="0"/>
              <a:t>15</a:t>
            </a:fld>
            <a:endParaRPr lang="ro-RO"/>
          </a:p>
        </p:txBody>
      </p:sp>
    </p:spTree>
    <p:extLst>
      <p:ext uri="{BB962C8B-B14F-4D97-AF65-F5344CB8AC3E}">
        <p14:creationId xmlns:p14="http://schemas.microsoft.com/office/powerpoint/2010/main" val="2725686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it needs to find the number of cracks in the intestine</a:t>
            </a:r>
          </a:p>
          <a:p>
            <a:r>
              <a:rPr lang="en-US" dirty="0"/>
              <a:t>It's done by making the photo black and white</a:t>
            </a:r>
          </a:p>
          <a:p>
            <a:r>
              <a:rPr lang="en-US" dirty="0"/>
              <a:t>And as is have done in the last step, it will use a new kernel</a:t>
            </a:r>
          </a:p>
          <a:p>
            <a:r>
              <a:rPr lang="en-US" dirty="0"/>
              <a:t>After this result, it will binarize the image and obtain the cracks</a:t>
            </a:r>
          </a:p>
        </p:txBody>
      </p:sp>
      <p:sp>
        <p:nvSpPr>
          <p:cNvPr id="4" name="Slide Number Placeholder 3"/>
          <p:cNvSpPr>
            <a:spLocks noGrp="1"/>
          </p:cNvSpPr>
          <p:nvPr>
            <p:ph type="sldNum" sz="quarter" idx="5"/>
          </p:nvPr>
        </p:nvSpPr>
        <p:spPr/>
        <p:txBody>
          <a:bodyPr/>
          <a:lstStyle/>
          <a:p>
            <a:fld id="{3808C40C-FA54-4B39-8810-03BF8376E7CF}" type="slidenum">
              <a:rPr lang="ro-RO" smtClean="0"/>
              <a:t>16</a:t>
            </a:fld>
            <a:endParaRPr lang="ro-RO"/>
          </a:p>
        </p:txBody>
      </p:sp>
    </p:spTree>
    <p:extLst>
      <p:ext uri="{BB962C8B-B14F-4D97-AF65-F5344CB8AC3E}">
        <p14:creationId xmlns:p14="http://schemas.microsoft.com/office/powerpoint/2010/main" val="20066905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method to analyze the texture of the image is based on the entropy level.</a:t>
            </a:r>
          </a:p>
          <a:p>
            <a:r>
              <a:rPr lang="en-US" dirty="0"/>
              <a:t>It's calculated based on the histogram as in this formula</a:t>
            </a:r>
          </a:p>
        </p:txBody>
      </p:sp>
      <p:sp>
        <p:nvSpPr>
          <p:cNvPr id="4" name="Slide Number Placeholder 3"/>
          <p:cNvSpPr>
            <a:spLocks noGrp="1"/>
          </p:cNvSpPr>
          <p:nvPr>
            <p:ph type="sldNum" sz="quarter" idx="5"/>
          </p:nvPr>
        </p:nvSpPr>
        <p:spPr/>
        <p:txBody>
          <a:bodyPr/>
          <a:lstStyle/>
          <a:p>
            <a:fld id="{3808C40C-FA54-4B39-8810-03BF8376E7CF}" type="slidenum">
              <a:rPr lang="ro-RO" smtClean="0"/>
              <a:t>17</a:t>
            </a:fld>
            <a:endParaRPr lang="ro-RO"/>
          </a:p>
        </p:txBody>
      </p:sp>
    </p:spTree>
    <p:extLst>
      <p:ext uri="{BB962C8B-B14F-4D97-AF65-F5344CB8AC3E}">
        <p14:creationId xmlns:p14="http://schemas.microsoft.com/office/powerpoint/2010/main" val="42679569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can see how the app will analyze the mean variation of the light</a:t>
            </a:r>
          </a:p>
        </p:txBody>
      </p:sp>
      <p:sp>
        <p:nvSpPr>
          <p:cNvPr id="4" name="Slide Number Placeholder 3"/>
          <p:cNvSpPr>
            <a:spLocks noGrp="1"/>
          </p:cNvSpPr>
          <p:nvPr>
            <p:ph type="sldNum" sz="quarter" idx="5"/>
          </p:nvPr>
        </p:nvSpPr>
        <p:spPr/>
        <p:txBody>
          <a:bodyPr/>
          <a:lstStyle/>
          <a:p>
            <a:fld id="{3808C40C-FA54-4B39-8810-03BF8376E7CF}" type="slidenum">
              <a:rPr lang="ro-RO" smtClean="0"/>
              <a:t>18</a:t>
            </a:fld>
            <a:endParaRPr lang="ro-RO"/>
          </a:p>
        </p:txBody>
      </p:sp>
    </p:spTree>
    <p:extLst>
      <p:ext uri="{BB962C8B-B14F-4D97-AF65-F5344CB8AC3E}">
        <p14:creationId xmlns:p14="http://schemas.microsoft.com/office/powerpoint/2010/main" val="21709724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another way to analyze the light specter. These two are used to see the variation of texture</a:t>
            </a:r>
          </a:p>
        </p:txBody>
      </p:sp>
      <p:sp>
        <p:nvSpPr>
          <p:cNvPr id="4" name="Slide Number Placeholder 3"/>
          <p:cNvSpPr>
            <a:spLocks noGrp="1"/>
          </p:cNvSpPr>
          <p:nvPr>
            <p:ph type="sldNum" sz="quarter" idx="5"/>
          </p:nvPr>
        </p:nvSpPr>
        <p:spPr/>
        <p:txBody>
          <a:bodyPr/>
          <a:lstStyle/>
          <a:p>
            <a:fld id="{3808C40C-FA54-4B39-8810-03BF8376E7CF}" type="slidenum">
              <a:rPr lang="ro-RO" smtClean="0"/>
              <a:t>19</a:t>
            </a:fld>
            <a:endParaRPr lang="ro-RO"/>
          </a:p>
        </p:txBody>
      </p:sp>
    </p:spTree>
    <p:extLst>
      <p:ext uri="{BB962C8B-B14F-4D97-AF65-F5344CB8AC3E}">
        <p14:creationId xmlns:p14="http://schemas.microsoft.com/office/powerpoint/2010/main" val="19360726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general, the patient that suffers from celiac disease, has more red pigment in their intestine</a:t>
            </a:r>
          </a:p>
        </p:txBody>
      </p:sp>
      <p:sp>
        <p:nvSpPr>
          <p:cNvPr id="4" name="Slide Number Placeholder 3"/>
          <p:cNvSpPr>
            <a:spLocks noGrp="1"/>
          </p:cNvSpPr>
          <p:nvPr>
            <p:ph type="sldNum" sz="quarter" idx="5"/>
          </p:nvPr>
        </p:nvSpPr>
        <p:spPr/>
        <p:txBody>
          <a:bodyPr/>
          <a:lstStyle/>
          <a:p>
            <a:fld id="{3808C40C-FA54-4B39-8810-03BF8376E7CF}" type="slidenum">
              <a:rPr lang="ro-RO" smtClean="0"/>
              <a:t>20</a:t>
            </a:fld>
            <a:endParaRPr lang="ro-RO"/>
          </a:p>
        </p:txBody>
      </p:sp>
    </p:spTree>
    <p:extLst>
      <p:ext uri="{BB962C8B-B14F-4D97-AF65-F5344CB8AC3E}">
        <p14:creationId xmlns:p14="http://schemas.microsoft.com/office/powerpoint/2010/main" val="29651954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understand what is Celiac Disease,</a:t>
            </a:r>
          </a:p>
          <a:p>
            <a:r>
              <a:rPr lang="en-US" dirty="0"/>
              <a:t>we need to locate it.</a:t>
            </a:r>
          </a:p>
          <a:p>
            <a:r>
              <a:rPr lang="en-US" dirty="0"/>
              <a:t>As you can see,</a:t>
            </a:r>
          </a:p>
          <a:p>
            <a:r>
              <a:rPr lang="en-US" dirty="0"/>
              <a:t>for a normal person we can't see something on this level. </a:t>
            </a:r>
          </a:p>
          <a:p>
            <a:r>
              <a:rPr lang="en-US" dirty="0"/>
              <a:t>We need to go a little bit down.</a:t>
            </a:r>
          </a:p>
          <a:p>
            <a:r>
              <a:rPr lang="en-US" dirty="0"/>
              <a:t>A little bit more...</a:t>
            </a:r>
          </a:p>
          <a:p>
            <a:r>
              <a:rPr lang="en-US" dirty="0"/>
              <a:t>More...</a:t>
            </a:r>
          </a:p>
          <a:p>
            <a:r>
              <a:rPr lang="en-US" dirty="0"/>
              <a:t>Now we can see the digestive system, where de illness manifests. </a:t>
            </a:r>
          </a:p>
          <a:p>
            <a:r>
              <a:rPr lang="en-US" dirty="0"/>
              <a:t>The main region is the gut...</a:t>
            </a:r>
          </a:p>
          <a:p>
            <a:r>
              <a:rPr lang="en-US" dirty="0"/>
              <a:t>More exactly the small intestine</a:t>
            </a:r>
          </a:p>
        </p:txBody>
      </p:sp>
      <p:sp>
        <p:nvSpPr>
          <p:cNvPr id="4" name="Slide Number Placeholder 3"/>
          <p:cNvSpPr>
            <a:spLocks noGrp="1"/>
          </p:cNvSpPr>
          <p:nvPr>
            <p:ph type="sldNum" sz="quarter" idx="5"/>
          </p:nvPr>
        </p:nvSpPr>
        <p:spPr/>
        <p:txBody>
          <a:bodyPr/>
          <a:lstStyle/>
          <a:p>
            <a:fld id="{3808C40C-FA54-4B39-8810-03BF8376E7CF}" type="slidenum">
              <a:rPr lang="ro-RO" smtClean="0"/>
              <a:t>2</a:t>
            </a:fld>
            <a:endParaRPr lang="ro-RO"/>
          </a:p>
        </p:txBody>
      </p:sp>
    </p:spTree>
    <p:extLst>
      <p:ext uri="{BB962C8B-B14F-4D97-AF65-F5344CB8AC3E}">
        <p14:creationId xmlns:p14="http://schemas.microsoft.com/office/powerpoint/2010/main" val="95011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green specter is used to analyze the presence of mucosa</a:t>
            </a:r>
          </a:p>
        </p:txBody>
      </p:sp>
      <p:sp>
        <p:nvSpPr>
          <p:cNvPr id="4" name="Slide Number Placeholder 3"/>
          <p:cNvSpPr>
            <a:spLocks noGrp="1"/>
          </p:cNvSpPr>
          <p:nvPr>
            <p:ph type="sldNum" sz="quarter" idx="5"/>
          </p:nvPr>
        </p:nvSpPr>
        <p:spPr/>
        <p:txBody>
          <a:bodyPr/>
          <a:lstStyle/>
          <a:p>
            <a:fld id="{3808C40C-FA54-4B39-8810-03BF8376E7CF}" type="slidenum">
              <a:rPr lang="ro-RO" smtClean="0"/>
              <a:t>21</a:t>
            </a:fld>
            <a:endParaRPr lang="ro-RO"/>
          </a:p>
        </p:txBody>
      </p:sp>
    </p:spTree>
    <p:extLst>
      <p:ext uri="{BB962C8B-B14F-4D97-AF65-F5344CB8AC3E}">
        <p14:creationId xmlns:p14="http://schemas.microsoft.com/office/powerpoint/2010/main" val="35658750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Blue specter is used to have a complete analyze of the color specter</a:t>
            </a:r>
          </a:p>
        </p:txBody>
      </p:sp>
      <p:sp>
        <p:nvSpPr>
          <p:cNvPr id="4" name="Slide Number Placeholder 3"/>
          <p:cNvSpPr>
            <a:spLocks noGrp="1"/>
          </p:cNvSpPr>
          <p:nvPr>
            <p:ph type="sldNum" sz="quarter" idx="5"/>
          </p:nvPr>
        </p:nvSpPr>
        <p:spPr/>
        <p:txBody>
          <a:bodyPr/>
          <a:lstStyle/>
          <a:p>
            <a:fld id="{3808C40C-FA54-4B39-8810-03BF8376E7CF}" type="slidenum">
              <a:rPr lang="ro-RO" smtClean="0"/>
              <a:t>22</a:t>
            </a:fld>
            <a:endParaRPr lang="ro-RO"/>
          </a:p>
        </p:txBody>
      </p:sp>
    </p:spTree>
    <p:extLst>
      <p:ext uri="{BB962C8B-B14F-4D97-AF65-F5344CB8AC3E}">
        <p14:creationId xmlns:p14="http://schemas.microsoft.com/office/powerpoint/2010/main" val="51035280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can see the differences between a healthy patient and a celiac one, done by the </a:t>
            </a:r>
            <a:r>
              <a:rPr lang="en-US" dirty="0" err="1"/>
              <a:t>sobel</a:t>
            </a:r>
            <a:r>
              <a:rPr lang="en-US" dirty="0"/>
              <a:t> filter</a:t>
            </a:r>
          </a:p>
        </p:txBody>
      </p:sp>
      <p:sp>
        <p:nvSpPr>
          <p:cNvPr id="4" name="Slide Number Placeholder 3"/>
          <p:cNvSpPr>
            <a:spLocks noGrp="1"/>
          </p:cNvSpPr>
          <p:nvPr>
            <p:ph type="sldNum" sz="quarter" idx="5"/>
          </p:nvPr>
        </p:nvSpPr>
        <p:spPr/>
        <p:txBody>
          <a:bodyPr/>
          <a:lstStyle/>
          <a:p>
            <a:fld id="{3808C40C-FA54-4B39-8810-03BF8376E7CF}" type="slidenum">
              <a:rPr lang="ro-RO" smtClean="0"/>
              <a:t>23</a:t>
            </a:fld>
            <a:endParaRPr lang="ro-RO"/>
          </a:p>
        </p:txBody>
      </p:sp>
    </p:spTree>
    <p:extLst>
      <p:ext uri="{BB962C8B-B14F-4D97-AF65-F5344CB8AC3E}">
        <p14:creationId xmlns:p14="http://schemas.microsoft.com/office/powerpoint/2010/main" val="181041400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Big regions analyze</a:t>
            </a:r>
          </a:p>
        </p:txBody>
      </p:sp>
      <p:sp>
        <p:nvSpPr>
          <p:cNvPr id="4" name="Slide Number Placeholder 3"/>
          <p:cNvSpPr>
            <a:spLocks noGrp="1"/>
          </p:cNvSpPr>
          <p:nvPr>
            <p:ph type="sldNum" sz="quarter" idx="5"/>
          </p:nvPr>
        </p:nvSpPr>
        <p:spPr/>
        <p:txBody>
          <a:bodyPr/>
          <a:lstStyle/>
          <a:p>
            <a:fld id="{3808C40C-FA54-4B39-8810-03BF8376E7CF}" type="slidenum">
              <a:rPr lang="ro-RO" smtClean="0"/>
              <a:t>24</a:t>
            </a:fld>
            <a:endParaRPr lang="ro-RO"/>
          </a:p>
        </p:txBody>
      </p:sp>
    </p:spTree>
    <p:extLst>
      <p:ext uri="{BB962C8B-B14F-4D97-AF65-F5344CB8AC3E}">
        <p14:creationId xmlns:p14="http://schemas.microsoft.com/office/powerpoint/2010/main" val="223982695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Small region analyze</a:t>
            </a:r>
          </a:p>
        </p:txBody>
      </p:sp>
      <p:sp>
        <p:nvSpPr>
          <p:cNvPr id="4" name="Slide Number Placeholder 3"/>
          <p:cNvSpPr>
            <a:spLocks noGrp="1"/>
          </p:cNvSpPr>
          <p:nvPr>
            <p:ph type="sldNum" sz="quarter" idx="5"/>
          </p:nvPr>
        </p:nvSpPr>
        <p:spPr/>
        <p:txBody>
          <a:bodyPr/>
          <a:lstStyle/>
          <a:p>
            <a:fld id="{3808C40C-FA54-4B39-8810-03BF8376E7CF}" type="slidenum">
              <a:rPr lang="ro-RO" smtClean="0"/>
              <a:t>25</a:t>
            </a:fld>
            <a:endParaRPr lang="ro-RO"/>
          </a:p>
        </p:txBody>
      </p:sp>
    </p:spTree>
    <p:extLst>
      <p:ext uri="{BB962C8B-B14F-4D97-AF65-F5344CB8AC3E}">
        <p14:creationId xmlns:p14="http://schemas.microsoft.com/office/powerpoint/2010/main" val="165974452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Variation in terms of cracks, done by the filter generated.</a:t>
            </a:r>
          </a:p>
        </p:txBody>
      </p:sp>
      <p:sp>
        <p:nvSpPr>
          <p:cNvPr id="4" name="Slide Number Placeholder 3"/>
          <p:cNvSpPr>
            <a:spLocks noGrp="1"/>
          </p:cNvSpPr>
          <p:nvPr>
            <p:ph type="sldNum" sz="quarter" idx="5"/>
          </p:nvPr>
        </p:nvSpPr>
        <p:spPr/>
        <p:txBody>
          <a:bodyPr/>
          <a:lstStyle/>
          <a:p>
            <a:fld id="{3808C40C-FA54-4B39-8810-03BF8376E7CF}" type="slidenum">
              <a:rPr lang="ro-RO" smtClean="0"/>
              <a:t>26</a:t>
            </a:fld>
            <a:endParaRPr lang="ro-RO"/>
          </a:p>
        </p:txBody>
      </p:sp>
    </p:spTree>
    <p:extLst>
      <p:ext uri="{BB962C8B-B14F-4D97-AF65-F5344CB8AC3E}">
        <p14:creationId xmlns:p14="http://schemas.microsoft.com/office/powerpoint/2010/main" val="98935483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variation in terms of texture, made by entropy</a:t>
            </a:r>
          </a:p>
        </p:txBody>
      </p:sp>
      <p:sp>
        <p:nvSpPr>
          <p:cNvPr id="4" name="Slide Number Placeholder 3"/>
          <p:cNvSpPr>
            <a:spLocks noGrp="1"/>
          </p:cNvSpPr>
          <p:nvPr>
            <p:ph type="sldNum" sz="quarter" idx="5"/>
          </p:nvPr>
        </p:nvSpPr>
        <p:spPr/>
        <p:txBody>
          <a:bodyPr/>
          <a:lstStyle/>
          <a:p>
            <a:fld id="{3808C40C-FA54-4B39-8810-03BF8376E7CF}" type="slidenum">
              <a:rPr lang="ro-RO" smtClean="0"/>
              <a:t>27</a:t>
            </a:fld>
            <a:endParaRPr lang="ro-RO"/>
          </a:p>
        </p:txBody>
      </p:sp>
    </p:spTree>
    <p:extLst>
      <p:ext uri="{BB962C8B-B14F-4D97-AF65-F5344CB8AC3E}">
        <p14:creationId xmlns:p14="http://schemas.microsoft.com/office/powerpoint/2010/main" val="216273522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a little recap of what we had seen</a:t>
            </a:r>
          </a:p>
          <a:p>
            <a:endParaRPr lang="en-US" dirty="0"/>
          </a:p>
        </p:txBody>
      </p:sp>
      <p:sp>
        <p:nvSpPr>
          <p:cNvPr id="4" name="Slide Number Placeholder 3"/>
          <p:cNvSpPr>
            <a:spLocks noGrp="1"/>
          </p:cNvSpPr>
          <p:nvPr>
            <p:ph type="sldNum" sz="quarter" idx="5"/>
          </p:nvPr>
        </p:nvSpPr>
        <p:spPr/>
        <p:txBody>
          <a:bodyPr/>
          <a:lstStyle/>
          <a:p>
            <a:fld id="{3808C40C-FA54-4B39-8810-03BF8376E7CF}" type="slidenum">
              <a:rPr lang="ro-RO" smtClean="0"/>
              <a:t>28</a:t>
            </a:fld>
            <a:endParaRPr lang="ro-RO"/>
          </a:p>
        </p:txBody>
      </p:sp>
    </p:spTree>
    <p:extLst>
      <p:ext uri="{BB962C8B-B14F-4D97-AF65-F5344CB8AC3E}">
        <p14:creationId xmlns:p14="http://schemas.microsoft.com/office/powerpoint/2010/main" val="330305796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KNN algorithm will search for its closest neighbors and will be classified according to the most dominant category.</a:t>
            </a:r>
          </a:p>
          <a:p>
            <a:r>
              <a:rPr lang="en-US" dirty="0"/>
              <a:t>Here the green circle will become a red triangle.</a:t>
            </a:r>
          </a:p>
          <a:p>
            <a:r>
              <a:rPr lang="en-US" dirty="0"/>
              <a:t>These are the results using these algorithm</a:t>
            </a:r>
          </a:p>
        </p:txBody>
      </p:sp>
      <p:sp>
        <p:nvSpPr>
          <p:cNvPr id="4" name="Slide Number Placeholder 3"/>
          <p:cNvSpPr>
            <a:spLocks noGrp="1"/>
          </p:cNvSpPr>
          <p:nvPr>
            <p:ph type="sldNum" sz="quarter" idx="5"/>
          </p:nvPr>
        </p:nvSpPr>
        <p:spPr/>
        <p:txBody>
          <a:bodyPr/>
          <a:lstStyle/>
          <a:p>
            <a:fld id="{3808C40C-FA54-4B39-8810-03BF8376E7CF}" type="slidenum">
              <a:rPr lang="ro-RO" smtClean="0"/>
              <a:t>29</a:t>
            </a:fld>
            <a:endParaRPr lang="ro-RO"/>
          </a:p>
        </p:txBody>
      </p:sp>
    </p:spTree>
    <p:extLst>
      <p:ext uri="{BB962C8B-B14F-4D97-AF65-F5344CB8AC3E}">
        <p14:creationId xmlns:p14="http://schemas.microsoft.com/office/powerpoint/2010/main" val="60848064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Weighted KNN algorithm will search for its closest neighbors and will be classified according to the most dominant category but will also consider the distances between the new data and the old ones.</a:t>
            </a:r>
          </a:p>
          <a:p>
            <a:r>
              <a:rPr lang="en-US" dirty="0"/>
              <a:t>Here, even if the blue ones are dominant, due to the fact that the red ones are closer, the green circle will become a red triangle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These are the results using these algorithm</a:t>
            </a:r>
          </a:p>
          <a:p>
            <a:endParaRPr lang="en-US" dirty="0"/>
          </a:p>
        </p:txBody>
      </p:sp>
      <p:sp>
        <p:nvSpPr>
          <p:cNvPr id="4" name="Slide Number Placeholder 3"/>
          <p:cNvSpPr>
            <a:spLocks noGrp="1"/>
          </p:cNvSpPr>
          <p:nvPr>
            <p:ph type="sldNum" sz="quarter" idx="5"/>
          </p:nvPr>
        </p:nvSpPr>
        <p:spPr/>
        <p:txBody>
          <a:bodyPr/>
          <a:lstStyle/>
          <a:p>
            <a:fld id="{3808C40C-FA54-4B39-8810-03BF8376E7CF}" type="slidenum">
              <a:rPr lang="ro-RO" smtClean="0"/>
              <a:t>30</a:t>
            </a:fld>
            <a:endParaRPr lang="ro-RO"/>
          </a:p>
        </p:txBody>
      </p:sp>
    </p:spTree>
    <p:extLst>
      <p:ext uri="{BB962C8B-B14F-4D97-AF65-F5344CB8AC3E}">
        <p14:creationId xmlns:p14="http://schemas.microsoft.com/office/powerpoint/2010/main" val="31524931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stituent imagine diapozitiv 1"/>
          <p:cNvSpPr>
            <a:spLocks noGrp="1" noRot="1" noChangeAspect="1"/>
          </p:cNvSpPr>
          <p:nvPr>
            <p:ph type="sldImg"/>
          </p:nvPr>
        </p:nvSpPr>
        <p:spPr/>
      </p:sp>
      <p:sp>
        <p:nvSpPr>
          <p:cNvPr id="3" name="Substituent note 2"/>
          <p:cNvSpPr>
            <a:spLocks noGrp="1"/>
          </p:cNvSpPr>
          <p:nvPr>
            <p:ph type="body" idx="1"/>
          </p:nvPr>
        </p:nvSpPr>
        <p:spPr/>
        <p:txBody>
          <a:bodyPr/>
          <a:lstStyle/>
          <a:p>
            <a:r>
              <a:rPr lang="en-US" dirty="0"/>
              <a:t>But the celiac disease doesn't manifest on the external wall of the intestine,</a:t>
            </a:r>
          </a:p>
          <a:p>
            <a:r>
              <a:rPr lang="en-US" dirty="0"/>
              <a:t> but on its insides.</a:t>
            </a:r>
          </a:p>
          <a:p>
            <a:r>
              <a:rPr lang="en-US" dirty="0"/>
              <a:t>Here we can see how a normal wall should look like. It's full of villi.</a:t>
            </a:r>
          </a:p>
          <a:p>
            <a:r>
              <a:rPr lang="en-US" dirty="0"/>
              <a:t>For an infected person, there are no villi, but we can see a texture like dry land. This is because of an autoimmune reaction to gluten.</a:t>
            </a:r>
            <a:endParaRPr lang="ro-RO" dirty="0"/>
          </a:p>
        </p:txBody>
      </p:sp>
      <p:sp>
        <p:nvSpPr>
          <p:cNvPr id="4" name="Substituent număr diapozitiv 3"/>
          <p:cNvSpPr>
            <a:spLocks noGrp="1"/>
          </p:cNvSpPr>
          <p:nvPr>
            <p:ph type="sldNum" sz="quarter" idx="5"/>
          </p:nvPr>
        </p:nvSpPr>
        <p:spPr/>
        <p:txBody>
          <a:bodyPr/>
          <a:lstStyle/>
          <a:p>
            <a:fld id="{3808C40C-FA54-4B39-8810-03BF8376E7CF}" type="slidenum">
              <a:rPr lang="ro-RO" smtClean="0"/>
              <a:t>3</a:t>
            </a:fld>
            <a:endParaRPr lang="ro-RO"/>
          </a:p>
        </p:txBody>
      </p:sp>
    </p:spTree>
    <p:extLst>
      <p:ext uri="{BB962C8B-B14F-4D97-AF65-F5344CB8AC3E}">
        <p14:creationId xmlns:p14="http://schemas.microsoft.com/office/powerpoint/2010/main" val="120382347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SVM Linear Algorithm divides the data into different planes so that when a new data is entered, it will be the type of region in which it is located.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These are the results using these algorithm</a:t>
            </a:r>
          </a:p>
          <a:p>
            <a:endParaRPr lang="en-US" dirty="0"/>
          </a:p>
        </p:txBody>
      </p:sp>
      <p:sp>
        <p:nvSpPr>
          <p:cNvPr id="4" name="Slide Number Placeholder 3"/>
          <p:cNvSpPr>
            <a:spLocks noGrp="1"/>
          </p:cNvSpPr>
          <p:nvPr>
            <p:ph type="sldNum" sz="quarter" idx="5"/>
          </p:nvPr>
        </p:nvSpPr>
        <p:spPr/>
        <p:txBody>
          <a:bodyPr/>
          <a:lstStyle/>
          <a:p>
            <a:fld id="{3808C40C-FA54-4B39-8810-03BF8376E7CF}" type="slidenum">
              <a:rPr lang="ro-RO" smtClean="0"/>
              <a:t>31</a:t>
            </a:fld>
            <a:endParaRPr lang="ro-RO"/>
          </a:p>
        </p:txBody>
      </p:sp>
    </p:spTree>
    <p:extLst>
      <p:ext uri="{BB962C8B-B14F-4D97-AF65-F5344CB8AC3E}">
        <p14:creationId xmlns:p14="http://schemas.microsoft.com/office/powerpoint/2010/main" val="55012817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the app will show the results</a:t>
            </a:r>
          </a:p>
          <a:p>
            <a:r>
              <a:rPr lang="en-US" dirty="0"/>
              <a:t>Where the first is the KNN test</a:t>
            </a:r>
          </a:p>
          <a:p>
            <a:r>
              <a:rPr lang="en-US" dirty="0"/>
              <a:t>The second is the Weighted KNN</a:t>
            </a:r>
          </a:p>
          <a:p>
            <a:r>
              <a:rPr lang="en-US" dirty="0"/>
              <a:t>And the third is the Linear SVM</a:t>
            </a:r>
          </a:p>
          <a:p>
            <a:endParaRPr lang="en-US" dirty="0"/>
          </a:p>
          <a:p>
            <a:r>
              <a:rPr lang="en-US" dirty="0"/>
              <a:t>And everyone is happy, even the patient</a:t>
            </a:r>
          </a:p>
        </p:txBody>
      </p:sp>
      <p:sp>
        <p:nvSpPr>
          <p:cNvPr id="4" name="Slide Number Placeholder 3"/>
          <p:cNvSpPr>
            <a:spLocks noGrp="1"/>
          </p:cNvSpPr>
          <p:nvPr>
            <p:ph type="sldNum" sz="quarter" idx="5"/>
          </p:nvPr>
        </p:nvSpPr>
        <p:spPr/>
        <p:txBody>
          <a:bodyPr/>
          <a:lstStyle/>
          <a:p>
            <a:fld id="{3808C40C-FA54-4B39-8810-03BF8376E7CF}" type="slidenum">
              <a:rPr lang="ro-RO" smtClean="0"/>
              <a:t>32</a:t>
            </a:fld>
            <a:endParaRPr lang="ro-RO"/>
          </a:p>
        </p:txBody>
      </p:sp>
    </p:spTree>
    <p:extLst>
      <p:ext uri="{BB962C8B-B14F-4D97-AF65-F5344CB8AC3E}">
        <p14:creationId xmlns:p14="http://schemas.microsoft.com/office/powerpoint/2010/main" val="290860764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Oh… What is this?</a:t>
            </a:r>
          </a:p>
          <a:p>
            <a:r>
              <a:rPr lang="en-US" dirty="0"/>
              <a:t>Magic? But it’s just since…</a:t>
            </a:r>
          </a:p>
          <a:p>
            <a:r>
              <a:rPr lang="en-US" dirty="0"/>
              <a:t>It seems that Dr. Strange has decided to end this presentation. Thank you very much for your attention</a:t>
            </a:r>
          </a:p>
        </p:txBody>
      </p:sp>
      <p:sp>
        <p:nvSpPr>
          <p:cNvPr id="4" name="Slide Number Placeholder 3"/>
          <p:cNvSpPr>
            <a:spLocks noGrp="1"/>
          </p:cNvSpPr>
          <p:nvPr>
            <p:ph type="sldNum" sz="quarter" idx="5"/>
          </p:nvPr>
        </p:nvSpPr>
        <p:spPr/>
        <p:txBody>
          <a:bodyPr/>
          <a:lstStyle/>
          <a:p>
            <a:fld id="{3808C40C-FA54-4B39-8810-03BF8376E7CF}" type="slidenum">
              <a:rPr lang="ro-RO" smtClean="0"/>
              <a:t>33</a:t>
            </a:fld>
            <a:endParaRPr lang="ro-RO"/>
          </a:p>
        </p:txBody>
      </p:sp>
    </p:spTree>
    <p:extLst>
      <p:ext uri="{BB962C8B-B14F-4D97-AF65-F5344CB8AC3E}">
        <p14:creationId xmlns:p14="http://schemas.microsoft.com/office/powerpoint/2010/main" val="20863366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most common symptoms for celiac disease are:</a:t>
            </a:r>
          </a:p>
        </p:txBody>
      </p:sp>
      <p:sp>
        <p:nvSpPr>
          <p:cNvPr id="4" name="Slide Number Placeholder 3"/>
          <p:cNvSpPr>
            <a:spLocks noGrp="1"/>
          </p:cNvSpPr>
          <p:nvPr>
            <p:ph type="sldNum" sz="quarter" idx="5"/>
          </p:nvPr>
        </p:nvSpPr>
        <p:spPr/>
        <p:txBody>
          <a:bodyPr/>
          <a:lstStyle/>
          <a:p>
            <a:fld id="{3808C40C-FA54-4B39-8810-03BF8376E7CF}" type="slidenum">
              <a:rPr lang="ro-RO" smtClean="0"/>
              <a:t>4</a:t>
            </a:fld>
            <a:endParaRPr lang="ro-RO"/>
          </a:p>
        </p:txBody>
      </p:sp>
    </p:spTree>
    <p:extLst>
      <p:ext uri="{BB962C8B-B14F-4D97-AF65-F5344CB8AC3E}">
        <p14:creationId xmlns:p14="http://schemas.microsoft.com/office/powerpoint/2010/main" val="5131818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two ways to obtain a diagnosis for celiac disease:</a:t>
            </a:r>
          </a:p>
          <a:p>
            <a:r>
              <a:rPr lang="en-US" dirty="0"/>
              <a:t>One based on blood tests.</a:t>
            </a:r>
          </a:p>
          <a:p>
            <a:r>
              <a:rPr lang="en-US" dirty="0"/>
              <a:t>They have a 90% accuracy, but the result can still be wrong,</a:t>
            </a:r>
          </a:p>
          <a:p>
            <a:r>
              <a:rPr lang="en-US" dirty="0"/>
              <a:t>and the time needed for the results can be one to two weeks.</a:t>
            </a:r>
          </a:p>
          <a:p>
            <a:endParaRPr lang="en-US" dirty="0"/>
          </a:p>
          <a:p>
            <a:r>
              <a:rPr lang="en-US" dirty="0"/>
              <a:t>And the second one is based on gastro-endoscopy,</a:t>
            </a:r>
          </a:p>
          <a:p>
            <a:r>
              <a:rPr lang="en-US" dirty="0"/>
              <a:t>here the result is based on the doctor's experience. </a:t>
            </a:r>
          </a:p>
          <a:p>
            <a:r>
              <a:rPr lang="en-US" dirty="0"/>
              <a:t>But the difference is that the result it's obtained in several minutes.</a:t>
            </a:r>
          </a:p>
        </p:txBody>
      </p:sp>
      <p:sp>
        <p:nvSpPr>
          <p:cNvPr id="4" name="Slide Number Placeholder 3"/>
          <p:cNvSpPr>
            <a:spLocks noGrp="1"/>
          </p:cNvSpPr>
          <p:nvPr>
            <p:ph type="sldNum" sz="quarter" idx="5"/>
          </p:nvPr>
        </p:nvSpPr>
        <p:spPr/>
        <p:txBody>
          <a:bodyPr/>
          <a:lstStyle/>
          <a:p>
            <a:fld id="{3808C40C-FA54-4B39-8810-03BF8376E7CF}" type="slidenum">
              <a:rPr lang="ro-RO" smtClean="0"/>
              <a:t>5</a:t>
            </a:fld>
            <a:endParaRPr lang="ro-RO"/>
          </a:p>
        </p:txBody>
      </p:sp>
    </p:spTree>
    <p:extLst>
      <p:ext uri="{BB962C8B-B14F-4D97-AF65-F5344CB8AC3E}">
        <p14:creationId xmlns:p14="http://schemas.microsoft.com/office/powerpoint/2010/main" val="17000240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application is dedicated to doctors who need a little help in identifying the presence of the disease.</a:t>
            </a:r>
          </a:p>
        </p:txBody>
      </p:sp>
      <p:sp>
        <p:nvSpPr>
          <p:cNvPr id="4" name="Slide Number Placeholder 3"/>
          <p:cNvSpPr>
            <a:spLocks noGrp="1"/>
          </p:cNvSpPr>
          <p:nvPr>
            <p:ph type="sldNum" sz="quarter" idx="5"/>
          </p:nvPr>
        </p:nvSpPr>
        <p:spPr/>
        <p:txBody>
          <a:bodyPr/>
          <a:lstStyle/>
          <a:p>
            <a:fld id="{3808C40C-FA54-4B39-8810-03BF8376E7CF}" type="slidenum">
              <a:rPr lang="ro-RO" smtClean="0"/>
              <a:t>6</a:t>
            </a:fld>
            <a:endParaRPr lang="ro-RO"/>
          </a:p>
        </p:txBody>
      </p:sp>
    </p:spTree>
    <p:extLst>
      <p:ext uri="{BB962C8B-B14F-4D97-AF65-F5344CB8AC3E}">
        <p14:creationId xmlns:p14="http://schemas.microsoft.com/office/powerpoint/2010/main" val="14620029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see how the process is done.</a:t>
            </a:r>
          </a:p>
          <a:p>
            <a:endParaRPr lang="en-US" dirty="0"/>
          </a:p>
        </p:txBody>
      </p:sp>
      <p:sp>
        <p:nvSpPr>
          <p:cNvPr id="4" name="Slide Number Placeholder 3"/>
          <p:cNvSpPr>
            <a:spLocks noGrp="1"/>
          </p:cNvSpPr>
          <p:nvPr>
            <p:ph type="sldNum" sz="quarter" idx="5"/>
          </p:nvPr>
        </p:nvSpPr>
        <p:spPr/>
        <p:txBody>
          <a:bodyPr/>
          <a:lstStyle/>
          <a:p>
            <a:fld id="{3808C40C-FA54-4B39-8810-03BF8376E7CF}" type="slidenum">
              <a:rPr lang="ro-RO" smtClean="0"/>
              <a:t>8</a:t>
            </a:fld>
            <a:endParaRPr lang="ro-RO"/>
          </a:p>
        </p:txBody>
      </p:sp>
    </p:spTree>
    <p:extLst>
      <p:ext uri="{BB962C8B-B14F-4D97-AF65-F5344CB8AC3E}">
        <p14:creationId xmlns:p14="http://schemas.microsoft.com/office/powerpoint/2010/main" val="41725616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application is very simple to use. </a:t>
            </a:r>
          </a:p>
          <a:p>
            <a:r>
              <a:rPr lang="en-US" dirty="0"/>
              <a:t>Doctors just need to introduce the footage from the endoscopy.</a:t>
            </a:r>
          </a:p>
        </p:txBody>
      </p:sp>
      <p:sp>
        <p:nvSpPr>
          <p:cNvPr id="4" name="Slide Number Placeholder 3"/>
          <p:cNvSpPr>
            <a:spLocks noGrp="1"/>
          </p:cNvSpPr>
          <p:nvPr>
            <p:ph type="sldNum" sz="quarter" idx="5"/>
          </p:nvPr>
        </p:nvSpPr>
        <p:spPr/>
        <p:txBody>
          <a:bodyPr/>
          <a:lstStyle/>
          <a:p>
            <a:fld id="{3808C40C-FA54-4B39-8810-03BF8376E7CF}" type="slidenum">
              <a:rPr lang="ro-RO" smtClean="0"/>
              <a:t>9</a:t>
            </a:fld>
            <a:endParaRPr lang="ro-RO"/>
          </a:p>
        </p:txBody>
      </p:sp>
    </p:spTree>
    <p:extLst>
      <p:ext uri="{BB962C8B-B14F-4D97-AF65-F5344CB8AC3E}">
        <p14:creationId xmlns:p14="http://schemas.microsoft.com/office/powerpoint/2010/main" val="28945881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second step is: Where the system will process every frame from the video, and it will get the artefacts from them</a:t>
            </a:r>
          </a:p>
          <a:p>
            <a:endParaRPr lang="en-US" dirty="0"/>
          </a:p>
        </p:txBody>
      </p:sp>
      <p:sp>
        <p:nvSpPr>
          <p:cNvPr id="4" name="Slide Number Placeholder 3"/>
          <p:cNvSpPr>
            <a:spLocks noGrp="1"/>
          </p:cNvSpPr>
          <p:nvPr>
            <p:ph type="sldNum" sz="quarter" idx="5"/>
          </p:nvPr>
        </p:nvSpPr>
        <p:spPr/>
        <p:txBody>
          <a:bodyPr/>
          <a:lstStyle/>
          <a:p>
            <a:fld id="{3808C40C-FA54-4B39-8810-03BF8376E7CF}" type="slidenum">
              <a:rPr lang="ro-RO" smtClean="0"/>
              <a:t>10</a:t>
            </a:fld>
            <a:endParaRPr lang="ro-RO"/>
          </a:p>
        </p:txBody>
      </p:sp>
    </p:spTree>
    <p:extLst>
      <p:ext uri="{BB962C8B-B14F-4D97-AF65-F5344CB8AC3E}">
        <p14:creationId xmlns:p14="http://schemas.microsoft.com/office/powerpoint/2010/main" val="27455890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zitiv titlu">
    <p:spTree>
      <p:nvGrpSpPr>
        <p:cNvPr id="1" name=""/>
        <p:cNvGrpSpPr/>
        <p:nvPr/>
      </p:nvGrpSpPr>
      <p:grpSpPr>
        <a:xfrm>
          <a:off x="0" y="0"/>
          <a:ext cx="0" cy="0"/>
          <a:chOff x="0" y="0"/>
          <a:chExt cx="0" cy="0"/>
        </a:xfrm>
      </p:grpSpPr>
      <p:sp>
        <p:nvSpPr>
          <p:cNvPr id="2" name="Titlu 1">
            <a:extLst>
              <a:ext uri="{FF2B5EF4-FFF2-40B4-BE49-F238E27FC236}">
                <a16:creationId xmlns:a16="http://schemas.microsoft.com/office/drawing/2014/main" id="{D56429CF-D265-454A-8ACD-D0A555557353}"/>
              </a:ext>
            </a:extLst>
          </p:cNvPr>
          <p:cNvSpPr>
            <a:spLocks noGrp="1"/>
          </p:cNvSpPr>
          <p:nvPr>
            <p:ph type="ctrTitle"/>
          </p:nvPr>
        </p:nvSpPr>
        <p:spPr>
          <a:xfrm>
            <a:off x="1524000" y="1122363"/>
            <a:ext cx="9144000" cy="2387600"/>
          </a:xfrm>
        </p:spPr>
        <p:txBody>
          <a:bodyPr anchor="b"/>
          <a:lstStyle>
            <a:lvl1pPr algn="ctr">
              <a:defRPr sz="6000"/>
            </a:lvl1pPr>
          </a:lstStyle>
          <a:p>
            <a:r>
              <a:rPr lang="ro-RO"/>
              <a:t>Faceți clic pentru a edita stilul de titlu coordonator</a:t>
            </a:r>
            <a:endParaRPr lang="en-US"/>
          </a:p>
        </p:txBody>
      </p:sp>
      <p:sp>
        <p:nvSpPr>
          <p:cNvPr id="3" name="Subtitlu 2">
            <a:extLst>
              <a:ext uri="{FF2B5EF4-FFF2-40B4-BE49-F238E27FC236}">
                <a16:creationId xmlns:a16="http://schemas.microsoft.com/office/drawing/2014/main" id="{08E10FB0-CD7F-42F1-9858-24A1D85E48D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o-RO"/>
              <a:t>Faceți clic pentru a edita stilul de subtitlu coordonator</a:t>
            </a:r>
            <a:endParaRPr lang="en-US"/>
          </a:p>
        </p:txBody>
      </p:sp>
      <p:sp>
        <p:nvSpPr>
          <p:cNvPr id="4" name="Substituent dată 3">
            <a:extLst>
              <a:ext uri="{FF2B5EF4-FFF2-40B4-BE49-F238E27FC236}">
                <a16:creationId xmlns:a16="http://schemas.microsoft.com/office/drawing/2014/main" id="{D237697C-91F2-4EE5-A506-CAD7A7822F48}"/>
              </a:ext>
            </a:extLst>
          </p:cNvPr>
          <p:cNvSpPr>
            <a:spLocks noGrp="1"/>
          </p:cNvSpPr>
          <p:nvPr>
            <p:ph type="dt" sz="half" idx="10"/>
          </p:nvPr>
        </p:nvSpPr>
        <p:spPr/>
        <p:txBody>
          <a:bodyPr/>
          <a:lstStyle/>
          <a:p>
            <a:fld id="{663A4A30-9B33-480F-BA93-AB6D8B827A5D}" type="datetimeFigureOut">
              <a:rPr lang="en-US" smtClean="0"/>
              <a:t>7/3/2021</a:t>
            </a:fld>
            <a:endParaRPr lang="en-US"/>
          </a:p>
        </p:txBody>
      </p:sp>
      <p:sp>
        <p:nvSpPr>
          <p:cNvPr id="5" name="Substituent subsol 4">
            <a:extLst>
              <a:ext uri="{FF2B5EF4-FFF2-40B4-BE49-F238E27FC236}">
                <a16:creationId xmlns:a16="http://schemas.microsoft.com/office/drawing/2014/main" id="{7D720983-AC68-451C-B812-50F88BC118AB}"/>
              </a:ext>
            </a:extLst>
          </p:cNvPr>
          <p:cNvSpPr>
            <a:spLocks noGrp="1"/>
          </p:cNvSpPr>
          <p:nvPr>
            <p:ph type="ftr" sz="quarter" idx="11"/>
          </p:nvPr>
        </p:nvSpPr>
        <p:spPr/>
        <p:txBody>
          <a:bodyPr/>
          <a:lstStyle/>
          <a:p>
            <a:endParaRPr lang="en-US"/>
          </a:p>
        </p:txBody>
      </p:sp>
      <p:sp>
        <p:nvSpPr>
          <p:cNvPr id="6" name="Substituent număr diapozitiv 5">
            <a:extLst>
              <a:ext uri="{FF2B5EF4-FFF2-40B4-BE49-F238E27FC236}">
                <a16:creationId xmlns:a16="http://schemas.microsoft.com/office/drawing/2014/main" id="{ABC9CFBE-470B-46CC-B9FE-5E8FCDBFE71B}"/>
              </a:ext>
            </a:extLst>
          </p:cNvPr>
          <p:cNvSpPr>
            <a:spLocks noGrp="1"/>
          </p:cNvSpPr>
          <p:nvPr>
            <p:ph type="sldNum" sz="quarter" idx="12"/>
          </p:nvPr>
        </p:nvSpPr>
        <p:spPr/>
        <p:txBody>
          <a:bodyPr/>
          <a:lstStyle/>
          <a:p>
            <a:fld id="{B423BAB9-21C5-4C1B-8350-FE1C28DA4057}" type="slidenum">
              <a:rPr lang="en-US" smtClean="0"/>
              <a:t>‹#›</a:t>
            </a:fld>
            <a:endParaRPr lang="en-US"/>
          </a:p>
        </p:txBody>
      </p:sp>
    </p:spTree>
    <p:extLst>
      <p:ext uri="{BB962C8B-B14F-4D97-AF65-F5344CB8AC3E}">
        <p14:creationId xmlns:p14="http://schemas.microsoft.com/office/powerpoint/2010/main" val="1601975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ext vertical și titlu">
    <p:spTree>
      <p:nvGrpSpPr>
        <p:cNvPr id="1" name=""/>
        <p:cNvGrpSpPr/>
        <p:nvPr/>
      </p:nvGrpSpPr>
      <p:grpSpPr>
        <a:xfrm>
          <a:off x="0" y="0"/>
          <a:ext cx="0" cy="0"/>
          <a:chOff x="0" y="0"/>
          <a:chExt cx="0" cy="0"/>
        </a:xfrm>
      </p:grpSpPr>
      <p:sp>
        <p:nvSpPr>
          <p:cNvPr id="2" name="Titlu 1">
            <a:extLst>
              <a:ext uri="{FF2B5EF4-FFF2-40B4-BE49-F238E27FC236}">
                <a16:creationId xmlns:a16="http://schemas.microsoft.com/office/drawing/2014/main" id="{1EC88356-3E38-423C-8F27-68284A8FCB4B}"/>
              </a:ext>
            </a:extLst>
          </p:cNvPr>
          <p:cNvSpPr>
            <a:spLocks noGrp="1"/>
          </p:cNvSpPr>
          <p:nvPr>
            <p:ph type="title"/>
          </p:nvPr>
        </p:nvSpPr>
        <p:spPr/>
        <p:txBody>
          <a:bodyPr/>
          <a:lstStyle/>
          <a:p>
            <a:r>
              <a:rPr lang="ro-RO"/>
              <a:t>Faceți clic pentru a edita stilul de titlu coordonator</a:t>
            </a:r>
            <a:endParaRPr lang="en-US"/>
          </a:p>
        </p:txBody>
      </p:sp>
      <p:sp>
        <p:nvSpPr>
          <p:cNvPr id="3" name="Substituent text vertical 2">
            <a:extLst>
              <a:ext uri="{FF2B5EF4-FFF2-40B4-BE49-F238E27FC236}">
                <a16:creationId xmlns:a16="http://schemas.microsoft.com/office/drawing/2014/main" id="{68873CC1-8610-45D7-A2F7-413C0B45BFBF}"/>
              </a:ext>
            </a:extLst>
          </p:cNvPr>
          <p:cNvSpPr>
            <a:spLocks noGrp="1"/>
          </p:cNvSpPr>
          <p:nvPr>
            <p:ph type="body" orient="vert" idx="1"/>
          </p:nvPr>
        </p:nvSpPr>
        <p:spPr/>
        <p:txBody>
          <a:bodyPr vert="eaVert"/>
          <a:lstStyle/>
          <a:p>
            <a:pPr lvl="0"/>
            <a:r>
              <a:rPr lang="ro-RO"/>
              <a:t>Faceţi clic pentru a edita Master stiluri text</a:t>
            </a:r>
          </a:p>
          <a:p>
            <a:pPr lvl="1"/>
            <a:r>
              <a:rPr lang="ro-RO"/>
              <a:t>al doilea nivel</a:t>
            </a:r>
          </a:p>
          <a:p>
            <a:pPr lvl="2"/>
            <a:r>
              <a:rPr lang="ro-RO"/>
              <a:t>al treilea nivel</a:t>
            </a:r>
          </a:p>
          <a:p>
            <a:pPr lvl="3"/>
            <a:r>
              <a:rPr lang="ro-RO"/>
              <a:t>al patrulea nivel</a:t>
            </a:r>
          </a:p>
          <a:p>
            <a:pPr lvl="4"/>
            <a:r>
              <a:rPr lang="ro-RO"/>
              <a:t>al cincilea nivel</a:t>
            </a:r>
            <a:endParaRPr lang="en-US"/>
          </a:p>
        </p:txBody>
      </p:sp>
      <p:sp>
        <p:nvSpPr>
          <p:cNvPr id="4" name="Substituent dată 3">
            <a:extLst>
              <a:ext uri="{FF2B5EF4-FFF2-40B4-BE49-F238E27FC236}">
                <a16:creationId xmlns:a16="http://schemas.microsoft.com/office/drawing/2014/main" id="{86F3B7B6-E125-435E-8BFE-703380186C08}"/>
              </a:ext>
            </a:extLst>
          </p:cNvPr>
          <p:cNvSpPr>
            <a:spLocks noGrp="1"/>
          </p:cNvSpPr>
          <p:nvPr>
            <p:ph type="dt" sz="half" idx="10"/>
          </p:nvPr>
        </p:nvSpPr>
        <p:spPr/>
        <p:txBody>
          <a:bodyPr/>
          <a:lstStyle/>
          <a:p>
            <a:fld id="{663A4A30-9B33-480F-BA93-AB6D8B827A5D}" type="datetimeFigureOut">
              <a:rPr lang="en-US" smtClean="0"/>
              <a:t>7/3/2021</a:t>
            </a:fld>
            <a:endParaRPr lang="en-US"/>
          </a:p>
        </p:txBody>
      </p:sp>
      <p:sp>
        <p:nvSpPr>
          <p:cNvPr id="5" name="Substituent subsol 4">
            <a:extLst>
              <a:ext uri="{FF2B5EF4-FFF2-40B4-BE49-F238E27FC236}">
                <a16:creationId xmlns:a16="http://schemas.microsoft.com/office/drawing/2014/main" id="{50F54BD8-2BA4-43A1-940F-203E106F159B}"/>
              </a:ext>
            </a:extLst>
          </p:cNvPr>
          <p:cNvSpPr>
            <a:spLocks noGrp="1"/>
          </p:cNvSpPr>
          <p:nvPr>
            <p:ph type="ftr" sz="quarter" idx="11"/>
          </p:nvPr>
        </p:nvSpPr>
        <p:spPr/>
        <p:txBody>
          <a:bodyPr/>
          <a:lstStyle/>
          <a:p>
            <a:endParaRPr lang="en-US"/>
          </a:p>
        </p:txBody>
      </p:sp>
      <p:sp>
        <p:nvSpPr>
          <p:cNvPr id="6" name="Substituent număr diapozitiv 5">
            <a:extLst>
              <a:ext uri="{FF2B5EF4-FFF2-40B4-BE49-F238E27FC236}">
                <a16:creationId xmlns:a16="http://schemas.microsoft.com/office/drawing/2014/main" id="{D718A093-821E-425D-A1AD-C092F186DF77}"/>
              </a:ext>
            </a:extLst>
          </p:cNvPr>
          <p:cNvSpPr>
            <a:spLocks noGrp="1"/>
          </p:cNvSpPr>
          <p:nvPr>
            <p:ph type="sldNum" sz="quarter" idx="12"/>
          </p:nvPr>
        </p:nvSpPr>
        <p:spPr/>
        <p:txBody>
          <a:bodyPr/>
          <a:lstStyle/>
          <a:p>
            <a:fld id="{B423BAB9-21C5-4C1B-8350-FE1C28DA4057}" type="slidenum">
              <a:rPr lang="en-US" smtClean="0"/>
              <a:t>‹#›</a:t>
            </a:fld>
            <a:endParaRPr lang="en-US"/>
          </a:p>
        </p:txBody>
      </p:sp>
    </p:spTree>
    <p:extLst>
      <p:ext uri="{BB962C8B-B14F-4D97-AF65-F5344CB8AC3E}">
        <p14:creationId xmlns:p14="http://schemas.microsoft.com/office/powerpoint/2010/main" val="16459844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lu vertical și text">
    <p:spTree>
      <p:nvGrpSpPr>
        <p:cNvPr id="1" name=""/>
        <p:cNvGrpSpPr/>
        <p:nvPr/>
      </p:nvGrpSpPr>
      <p:grpSpPr>
        <a:xfrm>
          <a:off x="0" y="0"/>
          <a:ext cx="0" cy="0"/>
          <a:chOff x="0" y="0"/>
          <a:chExt cx="0" cy="0"/>
        </a:xfrm>
      </p:grpSpPr>
      <p:sp>
        <p:nvSpPr>
          <p:cNvPr id="2" name="Titlu vertical 1">
            <a:extLst>
              <a:ext uri="{FF2B5EF4-FFF2-40B4-BE49-F238E27FC236}">
                <a16:creationId xmlns:a16="http://schemas.microsoft.com/office/drawing/2014/main" id="{86F5E7B3-870E-4856-AEB1-D7C2AA963FF1}"/>
              </a:ext>
            </a:extLst>
          </p:cNvPr>
          <p:cNvSpPr>
            <a:spLocks noGrp="1"/>
          </p:cNvSpPr>
          <p:nvPr>
            <p:ph type="title" orient="vert"/>
          </p:nvPr>
        </p:nvSpPr>
        <p:spPr>
          <a:xfrm>
            <a:off x="8724900" y="365125"/>
            <a:ext cx="2628900" cy="5811838"/>
          </a:xfrm>
        </p:spPr>
        <p:txBody>
          <a:bodyPr vert="eaVert"/>
          <a:lstStyle/>
          <a:p>
            <a:r>
              <a:rPr lang="ro-RO"/>
              <a:t>Faceți clic pentru a edita stilul de titlu coordonator</a:t>
            </a:r>
            <a:endParaRPr lang="en-US"/>
          </a:p>
        </p:txBody>
      </p:sp>
      <p:sp>
        <p:nvSpPr>
          <p:cNvPr id="3" name="Substituent text vertical 2">
            <a:extLst>
              <a:ext uri="{FF2B5EF4-FFF2-40B4-BE49-F238E27FC236}">
                <a16:creationId xmlns:a16="http://schemas.microsoft.com/office/drawing/2014/main" id="{7AA74898-B8A7-4E9D-A5B9-A04B1ADF50FC}"/>
              </a:ext>
            </a:extLst>
          </p:cNvPr>
          <p:cNvSpPr>
            <a:spLocks noGrp="1"/>
          </p:cNvSpPr>
          <p:nvPr>
            <p:ph type="body" orient="vert" idx="1"/>
          </p:nvPr>
        </p:nvSpPr>
        <p:spPr>
          <a:xfrm>
            <a:off x="838200" y="365125"/>
            <a:ext cx="7734300" cy="5811838"/>
          </a:xfrm>
        </p:spPr>
        <p:txBody>
          <a:bodyPr vert="eaVert"/>
          <a:lstStyle/>
          <a:p>
            <a:pPr lvl="0"/>
            <a:r>
              <a:rPr lang="ro-RO"/>
              <a:t>Faceţi clic pentru a edita Master stiluri text</a:t>
            </a:r>
          </a:p>
          <a:p>
            <a:pPr lvl="1"/>
            <a:r>
              <a:rPr lang="ro-RO"/>
              <a:t>al doilea nivel</a:t>
            </a:r>
          </a:p>
          <a:p>
            <a:pPr lvl="2"/>
            <a:r>
              <a:rPr lang="ro-RO"/>
              <a:t>al treilea nivel</a:t>
            </a:r>
          </a:p>
          <a:p>
            <a:pPr lvl="3"/>
            <a:r>
              <a:rPr lang="ro-RO"/>
              <a:t>al patrulea nivel</a:t>
            </a:r>
          </a:p>
          <a:p>
            <a:pPr lvl="4"/>
            <a:r>
              <a:rPr lang="ro-RO"/>
              <a:t>al cincilea nivel</a:t>
            </a:r>
            <a:endParaRPr lang="en-US"/>
          </a:p>
        </p:txBody>
      </p:sp>
      <p:sp>
        <p:nvSpPr>
          <p:cNvPr id="4" name="Substituent dată 3">
            <a:extLst>
              <a:ext uri="{FF2B5EF4-FFF2-40B4-BE49-F238E27FC236}">
                <a16:creationId xmlns:a16="http://schemas.microsoft.com/office/drawing/2014/main" id="{8185B682-40E0-4F7A-AC15-108A409E8742}"/>
              </a:ext>
            </a:extLst>
          </p:cNvPr>
          <p:cNvSpPr>
            <a:spLocks noGrp="1"/>
          </p:cNvSpPr>
          <p:nvPr>
            <p:ph type="dt" sz="half" idx="10"/>
          </p:nvPr>
        </p:nvSpPr>
        <p:spPr/>
        <p:txBody>
          <a:bodyPr/>
          <a:lstStyle/>
          <a:p>
            <a:fld id="{663A4A30-9B33-480F-BA93-AB6D8B827A5D}" type="datetimeFigureOut">
              <a:rPr lang="en-US" smtClean="0"/>
              <a:t>7/3/2021</a:t>
            </a:fld>
            <a:endParaRPr lang="en-US"/>
          </a:p>
        </p:txBody>
      </p:sp>
      <p:sp>
        <p:nvSpPr>
          <p:cNvPr id="5" name="Substituent subsol 4">
            <a:extLst>
              <a:ext uri="{FF2B5EF4-FFF2-40B4-BE49-F238E27FC236}">
                <a16:creationId xmlns:a16="http://schemas.microsoft.com/office/drawing/2014/main" id="{CBC7E348-71A6-4E30-A7EE-47F89D9EB557}"/>
              </a:ext>
            </a:extLst>
          </p:cNvPr>
          <p:cNvSpPr>
            <a:spLocks noGrp="1"/>
          </p:cNvSpPr>
          <p:nvPr>
            <p:ph type="ftr" sz="quarter" idx="11"/>
          </p:nvPr>
        </p:nvSpPr>
        <p:spPr/>
        <p:txBody>
          <a:bodyPr/>
          <a:lstStyle/>
          <a:p>
            <a:endParaRPr lang="en-US"/>
          </a:p>
        </p:txBody>
      </p:sp>
      <p:sp>
        <p:nvSpPr>
          <p:cNvPr id="6" name="Substituent număr diapozitiv 5">
            <a:extLst>
              <a:ext uri="{FF2B5EF4-FFF2-40B4-BE49-F238E27FC236}">
                <a16:creationId xmlns:a16="http://schemas.microsoft.com/office/drawing/2014/main" id="{A20FD966-4574-4E11-859E-1DB47D085278}"/>
              </a:ext>
            </a:extLst>
          </p:cNvPr>
          <p:cNvSpPr>
            <a:spLocks noGrp="1"/>
          </p:cNvSpPr>
          <p:nvPr>
            <p:ph type="sldNum" sz="quarter" idx="12"/>
          </p:nvPr>
        </p:nvSpPr>
        <p:spPr/>
        <p:txBody>
          <a:bodyPr/>
          <a:lstStyle/>
          <a:p>
            <a:fld id="{B423BAB9-21C5-4C1B-8350-FE1C28DA4057}" type="slidenum">
              <a:rPr lang="en-US" smtClean="0"/>
              <a:t>‹#›</a:t>
            </a:fld>
            <a:endParaRPr lang="en-US"/>
          </a:p>
        </p:txBody>
      </p:sp>
    </p:spTree>
    <p:extLst>
      <p:ext uri="{BB962C8B-B14F-4D97-AF65-F5344CB8AC3E}">
        <p14:creationId xmlns:p14="http://schemas.microsoft.com/office/powerpoint/2010/main" val="18273522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u și conținut">
    <p:spTree>
      <p:nvGrpSpPr>
        <p:cNvPr id="1" name=""/>
        <p:cNvGrpSpPr/>
        <p:nvPr/>
      </p:nvGrpSpPr>
      <p:grpSpPr>
        <a:xfrm>
          <a:off x="0" y="0"/>
          <a:ext cx="0" cy="0"/>
          <a:chOff x="0" y="0"/>
          <a:chExt cx="0" cy="0"/>
        </a:xfrm>
      </p:grpSpPr>
      <p:sp>
        <p:nvSpPr>
          <p:cNvPr id="2" name="Titlu 1">
            <a:extLst>
              <a:ext uri="{FF2B5EF4-FFF2-40B4-BE49-F238E27FC236}">
                <a16:creationId xmlns:a16="http://schemas.microsoft.com/office/drawing/2014/main" id="{B3129A66-D7C4-4ADA-A6F7-BAB05E842FBF}"/>
              </a:ext>
            </a:extLst>
          </p:cNvPr>
          <p:cNvSpPr>
            <a:spLocks noGrp="1"/>
          </p:cNvSpPr>
          <p:nvPr>
            <p:ph type="title"/>
          </p:nvPr>
        </p:nvSpPr>
        <p:spPr/>
        <p:txBody>
          <a:bodyPr/>
          <a:lstStyle/>
          <a:p>
            <a:r>
              <a:rPr lang="ro-RO"/>
              <a:t>Faceți clic pentru a edita stilul de titlu coordonator</a:t>
            </a:r>
            <a:endParaRPr lang="en-US"/>
          </a:p>
        </p:txBody>
      </p:sp>
      <p:sp>
        <p:nvSpPr>
          <p:cNvPr id="3" name="Substituent conținut 2">
            <a:extLst>
              <a:ext uri="{FF2B5EF4-FFF2-40B4-BE49-F238E27FC236}">
                <a16:creationId xmlns:a16="http://schemas.microsoft.com/office/drawing/2014/main" id="{4A4BDCF8-6983-4F60-9DD4-7CCA2FC5E366}"/>
              </a:ext>
            </a:extLst>
          </p:cNvPr>
          <p:cNvSpPr>
            <a:spLocks noGrp="1"/>
          </p:cNvSpPr>
          <p:nvPr>
            <p:ph idx="1"/>
          </p:nvPr>
        </p:nvSpPr>
        <p:spPr/>
        <p:txBody>
          <a:bodyPr/>
          <a:lstStyle/>
          <a:p>
            <a:pPr lvl="0"/>
            <a:r>
              <a:rPr lang="ro-RO"/>
              <a:t>Faceţi clic pentru a edita Master stiluri text</a:t>
            </a:r>
          </a:p>
          <a:p>
            <a:pPr lvl="1"/>
            <a:r>
              <a:rPr lang="ro-RO"/>
              <a:t>al doilea nivel</a:t>
            </a:r>
          </a:p>
          <a:p>
            <a:pPr lvl="2"/>
            <a:r>
              <a:rPr lang="ro-RO"/>
              <a:t>al treilea nivel</a:t>
            </a:r>
          </a:p>
          <a:p>
            <a:pPr lvl="3"/>
            <a:r>
              <a:rPr lang="ro-RO"/>
              <a:t>al patrulea nivel</a:t>
            </a:r>
          </a:p>
          <a:p>
            <a:pPr lvl="4"/>
            <a:r>
              <a:rPr lang="ro-RO"/>
              <a:t>al cincilea nivel</a:t>
            </a:r>
            <a:endParaRPr lang="en-US"/>
          </a:p>
        </p:txBody>
      </p:sp>
      <p:sp>
        <p:nvSpPr>
          <p:cNvPr id="4" name="Substituent dată 3">
            <a:extLst>
              <a:ext uri="{FF2B5EF4-FFF2-40B4-BE49-F238E27FC236}">
                <a16:creationId xmlns:a16="http://schemas.microsoft.com/office/drawing/2014/main" id="{8E3BEBAA-496E-4640-B5EE-16EBAF3732A6}"/>
              </a:ext>
            </a:extLst>
          </p:cNvPr>
          <p:cNvSpPr>
            <a:spLocks noGrp="1"/>
          </p:cNvSpPr>
          <p:nvPr>
            <p:ph type="dt" sz="half" idx="10"/>
          </p:nvPr>
        </p:nvSpPr>
        <p:spPr/>
        <p:txBody>
          <a:bodyPr/>
          <a:lstStyle/>
          <a:p>
            <a:fld id="{663A4A30-9B33-480F-BA93-AB6D8B827A5D}" type="datetimeFigureOut">
              <a:rPr lang="en-US" smtClean="0"/>
              <a:t>7/3/2021</a:t>
            </a:fld>
            <a:endParaRPr lang="en-US"/>
          </a:p>
        </p:txBody>
      </p:sp>
      <p:sp>
        <p:nvSpPr>
          <p:cNvPr id="5" name="Substituent subsol 4">
            <a:extLst>
              <a:ext uri="{FF2B5EF4-FFF2-40B4-BE49-F238E27FC236}">
                <a16:creationId xmlns:a16="http://schemas.microsoft.com/office/drawing/2014/main" id="{6C2C6310-5CED-4420-B052-0BFB792E31E3}"/>
              </a:ext>
            </a:extLst>
          </p:cNvPr>
          <p:cNvSpPr>
            <a:spLocks noGrp="1"/>
          </p:cNvSpPr>
          <p:nvPr>
            <p:ph type="ftr" sz="quarter" idx="11"/>
          </p:nvPr>
        </p:nvSpPr>
        <p:spPr/>
        <p:txBody>
          <a:bodyPr/>
          <a:lstStyle/>
          <a:p>
            <a:endParaRPr lang="en-US"/>
          </a:p>
        </p:txBody>
      </p:sp>
      <p:sp>
        <p:nvSpPr>
          <p:cNvPr id="6" name="Substituent număr diapozitiv 5">
            <a:extLst>
              <a:ext uri="{FF2B5EF4-FFF2-40B4-BE49-F238E27FC236}">
                <a16:creationId xmlns:a16="http://schemas.microsoft.com/office/drawing/2014/main" id="{3CB44C74-7C4E-4596-A8E2-386139BE5B01}"/>
              </a:ext>
            </a:extLst>
          </p:cNvPr>
          <p:cNvSpPr>
            <a:spLocks noGrp="1"/>
          </p:cNvSpPr>
          <p:nvPr>
            <p:ph type="sldNum" sz="quarter" idx="12"/>
          </p:nvPr>
        </p:nvSpPr>
        <p:spPr/>
        <p:txBody>
          <a:bodyPr/>
          <a:lstStyle/>
          <a:p>
            <a:fld id="{B423BAB9-21C5-4C1B-8350-FE1C28DA4057}" type="slidenum">
              <a:rPr lang="en-US" smtClean="0"/>
              <a:t>‹#›</a:t>
            </a:fld>
            <a:endParaRPr lang="en-US"/>
          </a:p>
        </p:txBody>
      </p:sp>
    </p:spTree>
    <p:extLst>
      <p:ext uri="{BB962C8B-B14F-4D97-AF65-F5344CB8AC3E}">
        <p14:creationId xmlns:p14="http://schemas.microsoft.com/office/powerpoint/2010/main" val="5438985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ntet secțiune">
    <p:spTree>
      <p:nvGrpSpPr>
        <p:cNvPr id="1" name=""/>
        <p:cNvGrpSpPr/>
        <p:nvPr/>
      </p:nvGrpSpPr>
      <p:grpSpPr>
        <a:xfrm>
          <a:off x="0" y="0"/>
          <a:ext cx="0" cy="0"/>
          <a:chOff x="0" y="0"/>
          <a:chExt cx="0" cy="0"/>
        </a:xfrm>
      </p:grpSpPr>
      <p:sp>
        <p:nvSpPr>
          <p:cNvPr id="2" name="Titlu 1">
            <a:extLst>
              <a:ext uri="{FF2B5EF4-FFF2-40B4-BE49-F238E27FC236}">
                <a16:creationId xmlns:a16="http://schemas.microsoft.com/office/drawing/2014/main" id="{B389C976-F8D7-411F-A157-CA1A7BF62740}"/>
              </a:ext>
            </a:extLst>
          </p:cNvPr>
          <p:cNvSpPr>
            <a:spLocks noGrp="1"/>
          </p:cNvSpPr>
          <p:nvPr>
            <p:ph type="title"/>
          </p:nvPr>
        </p:nvSpPr>
        <p:spPr>
          <a:xfrm>
            <a:off x="831850" y="1709738"/>
            <a:ext cx="10515600" cy="2852737"/>
          </a:xfrm>
        </p:spPr>
        <p:txBody>
          <a:bodyPr anchor="b"/>
          <a:lstStyle>
            <a:lvl1pPr>
              <a:defRPr sz="6000"/>
            </a:lvl1pPr>
          </a:lstStyle>
          <a:p>
            <a:r>
              <a:rPr lang="ro-RO"/>
              <a:t>Faceți clic pentru a edita stilul de titlu coordonator</a:t>
            </a:r>
            <a:endParaRPr lang="en-US"/>
          </a:p>
        </p:txBody>
      </p:sp>
      <p:sp>
        <p:nvSpPr>
          <p:cNvPr id="3" name="Substituent text 2">
            <a:extLst>
              <a:ext uri="{FF2B5EF4-FFF2-40B4-BE49-F238E27FC236}">
                <a16:creationId xmlns:a16="http://schemas.microsoft.com/office/drawing/2014/main" id="{6B370DEA-7E34-4B69-BFF6-9AFB62378B2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o-RO"/>
              <a:t>Faceţi clic pentru a edita Master stiluri text</a:t>
            </a:r>
          </a:p>
        </p:txBody>
      </p:sp>
      <p:sp>
        <p:nvSpPr>
          <p:cNvPr id="4" name="Substituent dată 3">
            <a:extLst>
              <a:ext uri="{FF2B5EF4-FFF2-40B4-BE49-F238E27FC236}">
                <a16:creationId xmlns:a16="http://schemas.microsoft.com/office/drawing/2014/main" id="{D02977D2-3E24-40A6-87A6-0F81CBF8F8EE}"/>
              </a:ext>
            </a:extLst>
          </p:cNvPr>
          <p:cNvSpPr>
            <a:spLocks noGrp="1"/>
          </p:cNvSpPr>
          <p:nvPr>
            <p:ph type="dt" sz="half" idx="10"/>
          </p:nvPr>
        </p:nvSpPr>
        <p:spPr/>
        <p:txBody>
          <a:bodyPr/>
          <a:lstStyle/>
          <a:p>
            <a:fld id="{663A4A30-9B33-480F-BA93-AB6D8B827A5D}" type="datetimeFigureOut">
              <a:rPr lang="en-US" smtClean="0"/>
              <a:t>7/3/2021</a:t>
            </a:fld>
            <a:endParaRPr lang="en-US"/>
          </a:p>
        </p:txBody>
      </p:sp>
      <p:sp>
        <p:nvSpPr>
          <p:cNvPr id="5" name="Substituent subsol 4">
            <a:extLst>
              <a:ext uri="{FF2B5EF4-FFF2-40B4-BE49-F238E27FC236}">
                <a16:creationId xmlns:a16="http://schemas.microsoft.com/office/drawing/2014/main" id="{354C80DC-93DA-429E-8762-217104260195}"/>
              </a:ext>
            </a:extLst>
          </p:cNvPr>
          <p:cNvSpPr>
            <a:spLocks noGrp="1"/>
          </p:cNvSpPr>
          <p:nvPr>
            <p:ph type="ftr" sz="quarter" idx="11"/>
          </p:nvPr>
        </p:nvSpPr>
        <p:spPr/>
        <p:txBody>
          <a:bodyPr/>
          <a:lstStyle/>
          <a:p>
            <a:endParaRPr lang="en-US"/>
          </a:p>
        </p:txBody>
      </p:sp>
      <p:sp>
        <p:nvSpPr>
          <p:cNvPr id="6" name="Substituent număr diapozitiv 5">
            <a:extLst>
              <a:ext uri="{FF2B5EF4-FFF2-40B4-BE49-F238E27FC236}">
                <a16:creationId xmlns:a16="http://schemas.microsoft.com/office/drawing/2014/main" id="{515FBCFD-0D7C-471B-8025-F489D6C8660B}"/>
              </a:ext>
            </a:extLst>
          </p:cNvPr>
          <p:cNvSpPr>
            <a:spLocks noGrp="1"/>
          </p:cNvSpPr>
          <p:nvPr>
            <p:ph type="sldNum" sz="quarter" idx="12"/>
          </p:nvPr>
        </p:nvSpPr>
        <p:spPr/>
        <p:txBody>
          <a:bodyPr/>
          <a:lstStyle/>
          <a:p>
            <a:fld id="{B423BAB9-21C5-4C1B-8350-FE1C28DA4057}" type="slidenum">
              <a:rPr lang="en-US" smtClean="0"/>
              <a:t>‹#›</a:t>
            </a:fld>
            <a:endParaRPr lang="en-US"/>
          </a:p>
        </p:txBody>
      </p:sp>
    </p:spTree>
    <p:extLst>
      <p:ext uri="{BB962C8B-B14F-4D97-AF65-F5344CB8AC3E}">
        <p14:creationId xmlns:p14="http://schemas.microsoft.com/office/powerpoint/2010/main" val="29186595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uă tipuri de conținut">
    <p:spTree>
      <p:nvGrpSpPr>
        <p:cNvPr id="1" name=""/>
        <p:cNvGrpSpPr/>
        <p:nvPr/>
      </p:nvGrpSpPr>
      <p:grpSpPr>
        <a:xfrm>
          <a:off x="0" y="0"/>
          <a:ext cx="0" cy="0"/>
          <a:chOff x="0" y="0"/>
          <a:chExt cx="0" cy="0"/>
        </a:xfrm>
      </p:grpSpPr>
      <p:sp>
        <p:nvSpPr>
          <p:cNvPr id="2" name="Titlu 1">
            <a:extLst>
              <a:ext uri="{FF2B5EF4-FFF2-40B4-BE49-F238E27FC236}">
                <a16:creationId xmlns:a16="http://schemas.microsoft.com/office/drawing/2014/main" id="{9BB823FF-E543-41BD-AA23-2747253766AD}"/>
              </a:ext>
            </a:extLst>
          </p:cNvPr>
          <p:cNvSpPr>
            <a:spLocks noGrp="1"/>
          </p:cNvSpPr>
          <p:nvPr>
            <p:ph type="title"/>
          </p:nvPr>
        </p:nvSpPr>
        <p:spPr/>
        <p:txBody>
          <a:bodyPr/>
          <a:lstStyle/>
          <a:p>
            <a:r>
              <a:rPr lang="ro-RO"/>
              <a:t>Faceți clic pentru a edita stilul de titlu coordonator</a:t>
            </a:r>
            <a:endParaRPr lang="en-US"/>
          </a:p>
        </p:txBody>
      </p:sp>
      <p:sp>
        <p:nvSpPr>
          <p:cNvPr id="3" name="Substituent conținut 2">
            <a:extLst>
              <a:ext uri="{FF2B5EF4-FFF2-40B4-BE49-F238E27FC236}">
                <a16:creationId xmlns:a16="http://schemas.microsoft.com/office/drawing/2014/main" id="{31FFF4B5-3FDB-4927-B9D7-0D747ADDEFB5}"/>
              </a:ext>
            </a:extLst>
          </p:cNvPr>
          <p:cNvSpPr>
            <a:spLocks noGrp="1"/>
          </p:cNvSpPr>
          <p:nvPr>
            <p:ph sz="half" idx="1"/>
          </p:nvPr>
        </p:nvSpPr>
        <p:spPr>
          <a:xfrm>
            <a:off x="838200" y="1825625"/>
            <a:ext cx="5181600" cy="4351338"/>
          </a:xfrm>
        </p:spPr>
        <p:txBody>
          <a:bodyPr/>
          <a:lstStyle/>
          <a:p>
            <a:pPr lvl="0"/>
            <a:r>
              <a:rPr lang="ro-RO"/>
              <a:t>Faceţi clic pentru a edita Master stiluri text</a:t>
            </a:r>
          </a:p>
          <a:p>
            <a:pPr lvl="1"/>
            <a:r>
              <a:rPr lang="ro-RO"/>
              <a:t>al doilea nivel</a:t>
            </a:r>
          </a:p>
          <a:p>
            <a:pPr lvl="2"/>
            <a:r>
              <a:rPr lang="ro-RO"/>
              <a:t>al treilea nivel</a:t>
            </a:r>
          </a:p>
          <a:p>
            <a:pPr lvl="3"/>
            <a:r>
              <a:rPr lang="ro-RO"/>
              <a:t>al patrulea nivel</a:t>
            </a:r>
          </a:p>
          <a:p>
            <a:pPr lvl="4"/>
            <a:r>
              <a:rPr lang="ro-RO"/>
              <a:t>al cincilea nivel</a:t>
            </a:r>
            <a:endParaRPr lang="en-US"/>
          </a:p>
        </p:txBody>
      </p:sp>
      <p:sp>
        <p:nvSpPr>
          <p:cNvPr id="4" name="Substituent conținut 3">
            <a:extLst>
              <a:ext uri="{FF2B5EF4-FFF2-40B4-BE49-F238E27FC236}">
                <a16:creationId xmlns:a16="http://schemas.microsoft.com/office/drawing/2014/main" id="{1F7CDD7B-D216-4327-A7E0-BEAF4D79B942}"/>
              </a:ext>
            </a:extLst>
          </p:cNvPr>
          <p:cNvSpPr>
            <a:spLocks noGrp="1"/>
          </p:cNvSpPr>
          <p:nvPr>
            <p:ph sz="half" idx="2"/>
          </p:nvPr>
        </p:nvSpPr>
        <p:spPr>
          <a:xfrm>
            <a:off x="6172200" y="1825625"/>
            <a:ext cx="5181600" cy="4351338"/>
          </a:xfrm>
        </p:spPr>
        <p:txBody>
          <a:bodyPr/>
          <a:lstStyle/>
          <a:p>
            <a:pPr lvl="0"/>
            <a:r>
              <a:rPr lang="ro-RO"/>
              <a:t>Faceţi clic pentru a edita Master stiluri text</a:t>
            </a:r>
          </a:p>
          <a:p>
            <a:pPr lvl="1"/>
            <a:r>
              <a:rPr lang="ro-RO"/>
              <a:t>al doilea nivel</a:t>
            </a:r>
          </a:p>
          <a:p>
            <a:pPr lvl="2"/>
            <a:r>
              <a:rPr lang="ro-RO"/>
              <a:t>al treilea nivel</a:t>
            </a:r>
          </a:p>
          <a:p>
            <a:pPr lvl="3"/>
            <a:r>
              <a:rPr lang="ro-RO"/>
              <a:t>al patrulea nivel</a:t>
            </a:r>
          </a:p>
          <a:p>
            <a:pPr lvl="4"/>
            <a:r>
              <a:rPr lang="ro-RO"/>
              <a:t>al cincilea nivel</a:t>
            </a:r>
            <a:endParaRPr lang="en-US"/>
          </a:p>
        </p:txBody>
      </p:sp>
      <p:sp>
        <p:nvSpPr>
          <p:cNvPr id="5" name="Substituent dată 4">
            <a:extLst>
              <a:ext uri="{FF2B5EF4-FFF2-40B4-BE49-F238E27FC236}">
                <a16:creationId xmlns:a16="http://schemas.microsoft.com/office/drawing/2014/main" id="{4EA018C4-751D-45D4-BB24-B1EF6AB3819A}"/>
              </a:ext>
            </a:extLst>
          </p:cNvPr>
          <p:cNvSpPr>
            <a:spLocks noGrp="1"/>
          </p:cNvSpPr>
          <p:nvPr>
            <p:ph type="dt" sz="half" idx="10"/>
          </p:nvPr>
        </p:nvSpPr>
        <p:spPr/>
        <p:txBody>
          <a:bodyPr/>
          <a:lstStyle/>
          <a:p>
            <a:fld id="{663A4A30-9B33-480F-BA93-AB6D8B827A5D}" type="datetimeFigureOut">
              <a:rPr lang="en-US" smtClean="0"/>
              <a:t>7/3/2021</a:t>
            </a:fld>
            <a:endParaRPr lang="en-US"/>
          </a:p>
        </p:txBody>
      </p:sp>
      <p:sp>
        <p:nvSpPr>
          <p:cNvPr id="6" name="Substituent subsol 5">
            <a:extLst>
              <a:ext uri="{FF2B5EF4-FFF2-40B4-BE49-F238E27FC236}">
                <a16:creationId xmlns:a16="http://schemas.microsoft.com/office/drawing/2014/main" id="{0E8CB7B1-4995-4ABC-980D-6C196FA730BA}"/>
              </a:ext>
            </a:extLst>
          </p:cNvPr>
          <p:cNvSpPr>
            <a:spLocks noGrp="1"/>
          </p:cNvSpPr>
          <p:nvPr>
            <p:ph type="ftr" sz="quarter" idx="11"/>
          </p:nvPr>
        </p:nvSpPr>
        <p:spPr/>
        <p:txBody>
          <a:bodyPr/>
          <a:lstStyle/>
          <a:p>
            <a:endParaRPr lang="en-US"/>
          </a:p>
        </p:txBody>
      </p:sp>
      <p:sp>
        <p:nvSpPr>
          <p:cNvPr id="7" name="Substituent număr diapozitiv 6">
            <a:extLst>
              <a:ext uri="{FF2B5EF4-FFF2-40B4-BE49-F238E27FC236}">
                <a16:creationId xmlns:a16="http://schemas.microsoft.com/office/drawing/2014/main" id="{C8DD7B06-DAC4-4ADD-BD45-CEAC44AE9D00}"/>
              </a:ext>
            </a:extLst>
          </p:cNvPr>
          <p:cNvSpPr>
            <a:spLocks noGrp="1"/>
          </p:cNvSpPr>
          <p:nvPr>
            <p:ph type="sldNum" sz="quarter" idx="12"/>
          </p:nvPr>
        </p:nvSpPr>
        <p:spPr/>
        <p:txBody>
          <a:bodyPr/>
          <a:lstStyle/>
          <a:p>
            <a:fld id="{B423BAB9-21C5-4C1B-8350-FE1C28DA4057}" type="slidenum">
              <a:rPr lang="en-US" smtClean="0"/>
              <a:t>‹#›</a:t>
            </a:fld>
            <a:endParaRPr lang="en-US"/>
          </a:p>
        </p:txBody>
      </p:sp>
    </p:spTree>
    <p:extLst>
      <p:ext uri="{BB962C8B-B14F-4D97-AF65-F5344CB8AC3E}">
        <p14:creationId xmlns:p14="http://schemas.microsoft.com/office/powerpoint/2010/main" val="18573466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ție">
    <p:spTree>
      <p:nvGrpSpPr>
        <p:cNvPr id="1" name=""/>
        <p:cNvGrpSpPr/>
        <p:nvPr/>
      </p:nvGrpSpPr>
      <p:grpSpPr>
        <a:xfrm>
          <a:off x="0" y="0"/>
          <a:ext cx="0" cy="0"/>
          <a:chOff x="0" y="0"/>
          <a:chExt cx="0" cy="0"/>
        </a:xfrm>
      </p:grpSpPr>
      <p:sp>
        <p:nvSpPr>
          <p:cNvPr id="2" name="Titlu 1">
            <a:extLst>
              <a:ext uri="{FF2B5EF4-FFF2-40B4-BE49-F238E27FC236}">
                <a16:creationId xmlns:a16="http://schemas.microsoft.com/office/drawing/2014/main" id="{5F0ADC06-315E-49CB-9A6B-B653F666A43D}"/>
              </a:ext>
            </a:extLst>
          </p:cNvPr>
          <p:cNvSpPr>
            <a:spLocks noGrp="1"/>
          </p:cNvSpPr>
          <p:nvPr>
            <p:ph type="title"/>
          </p:nvPr>
        </p:nvSpPr>
        <p:spPr>
          <a:xfrm>
            <a:off x="839788" y="365125"/>
            <a:ext cx="10515600" cy="1325563"/>
          </a:xfrm>
        </p:spPr>
        <p:txBody>
          <a:bodyPr/>
          <a:lstStyle/>
          <a:p>
            <a:r>
              <a:rPr lang="ro-RO"/>
              <a:t>Faceți clic pentru a edita stilul de titlu coordonator</a:t>
            </a:r>
            <a:endParaRPr lang="en-US"/>
          </a:p>
        </p:txBody>
      </p:sp>
      <p:sp>
        <p:nvSpPr>
          <p:cNvPr id="3" name="Substituent text 2">
            <a:extLst>
              <a:ext uri="{FF2B5EF4-FFF2-40B4-BE49-F238E27FC236}">
                <a16:creationId xmlns:a16="http://schemas.microsoft.com/office/drawing/2014/main" id="{361B9E8F-0F82-4A8C-B3AA-9F18C0B42F5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o-RO"/>
              <a:t>Faceţi clic pentru a edita Master stiluri text</a:t>
            </a:r>
          </a:p>
        </p:txBody>
      </p:sp>
      <p:sp>
        <p:nvSpPr>
          <p:cNvPr id="4" name="Substituent conținut 3">
            <a:extLst>
              <a:ext uri="{FF2B5EF4-FFF2-40B4-BE49-F238E27FC236}">
                <a16:creationId xmlns:a16="http://schemas.microsoft.com/office/drawing/2014/main" id="{A7DFED7C-2D12-4D45-87B7-24809594BBE5}"/>
              </a:ext>
            </a:extLst>
          </p:cNvPr>
          <p:cNvSpPr>
            <a:spLocks noGrp="1"/>
          </p:cNvSpPr>
          <p:nvPr>
            <p:ph sz="half" idx="2"/>
          </p:nvPr>
        </p:nvSpPr>
        <p:spPr>
          <a:xfrm>
            <a:off x="839788" y="2505075"/>
            <a:ext cx="5157787" cy="3684588"/>
          </a:xfrm>
        </p:spPr>
        <p:txBody>
          <a:bodyPr/>
          <a:lstStyle/>
          <a:p>
            <a:pPr lvl="0"/>
            <a:r>
              <a:rPr lang="ro-RO"/>
              <a:t>Faceţi clic pentru a edita Master stiluri text</a:t>
            </a:r>
          </a:p>
          <a:p>
            <a:pPr lvl="1"/>
            <a:r>
              <a:rPr lang="ro-RO"/>
              <a:t>al doilea nivel</a:t>
            </a:r>
          </a:p>
          <a:p>
            <a:pPr lvl="2"/>
            <a:r>
              <a:rPr lang="ro-RO"/>
              <a:t>al treilea nivel</a:t>
            </a:r>
          </a:p>
          <a:p>
            <a:pPr lvl="3"/>
            <a:r>
              <a:rPr lang="ro-RO"/>
              <a:t>al patrulea nivel</a:t>
            </a:r>
          </a:p>
          <a:p>
            <a:pPr lvl="4"/>
            <a:r>
              <a:rPr lang="ro-RO"/>
              <a:t>al cincilea nivel</a:t>
            </a:r>
            <a:endParaRPr lang="en-US"/>
          </a:p>
        </p:txBody>
      </p:sp>
      <p:sp>
        <p:nvSpPr>
          <p:cNvPr id="5" name="Substituent text 4">
            <a:extLst>
              <a:ext uri="{FF2B5EF4-FFF2-40B4-BE49-F238E27FC236}">
                <a16:creationId xmlns:a16="http://schemas.microsoft.com/office/drawing/2014/main" id="{F1DE4FBB-3C6A-4777-B3B9-854284CF449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o-RO"/>
              <a:t>Faceţi clic pentru a edita Master stiluri text</a:t>
            </a:r>
          </a:p>
        </p:txBody>
      </p:sp>
      <p:sp>
        <p:nvSpPr>
          <p:cNvPr id="6" name="Substituent conținut 5">
            <a:extLst>
              <a:ext uri="{FF2B5EF4-FFF2-40B4-BE49-F238E27FC236}">
                <a16:creationId xmlns:a16="http://schemas.microsoft.com/office/drawing/2014/main" id="{0788974B-1085-4748-8464-707B391CC175}"/>
              </a:ext>
            </a:extLst>
          </p:cNvPr>
          <p:cNvSpPr>
            <a:spLocks noGrp="1"/>
          </p:cNvSpPr>
          <p:nvPr>
            <p:ph sz="quarter" idx="4"/>
          </p:nvPr>
        </p:nvSpPr>
        <p:spPr>
          <a:xfrm>
            <a:off x="6172200" y="2505075"/>
            <a:ext cx="5183188" cy="3684588"/>
          </a:xfrm>
        </p:spPr>
        <p:txBody>
          <a:bodyPr/>
          <a:lstStyle/>
          <a:p>
            <a:pPr lvl="0"/>
            <a:r>
              <a:rPr lang="ro-RO"/>
              <a:t>Faceţi clic pentru a edita Master stiluri text</a:t>
            </a:r>
          </a:p>
          <a:p>
            <a:pPr lvl="1"/>
            <a:r>
              <a:rPr lang="ro-RO"/>
              <a:t>al doilea nivel</a:t>
            </a:r>
          </a:p>
          <a:p>
            <a:pPr lvl="2"/>
            <a:r>
              <a:rPr lang="ro-RO"/>
              <a:t>al treilea nivel</a:t>
            </a:r>
          </a:p>
          <a:p>
            <a:pPr lvl="3"/>
            <a:r>
              <a:rPr lang="ro-RO"/>
              <a:t>al patrulea nivel</a:t>
            </a:r>
          </a:p>
          <a:p>
            <a:pPr lvl="4"/>
            <a:r>
              <a:rPr lang="ro-RO"/>
              <a:t>al cincilea nivel</a:t>
            </a:r>
            <a:endParaRPr lang="en-US"/>
          </a:p>
        </p:txBody>
      </p:sp>
      <p:sp>
        <p:nvSpPr>
          <p:cNvPr id="7" name="Substituent dată 6">
            <a:extLst>
              <a:ext uri="{FF2B5EF4-FFF2-40B4-BE49-F238E27FC236}">
                <a16:creationId xmlns:a16="http://schemas.microsoft.com/office/drawing/2014/main" id="{5C6A612F-77EA-4716-AFAA-AF95CCE585D2}"/>
              </a:ext>
            </a:extLst>
          </p:cNvPr>
          <p:cNvSpPr>
            <a:spLocks noGrp="1"/>
          </p:cNvSpPr>
          <p:nvPr>
            <p:ph type="dt" sz="half" idx="10"/>
          </p:nvPr>
        </p:nvSpPr>
        <p:spPr/>
        <p:txBody>
          <a:bodyPr/>
          <a:lstStyle/>
          <a:p>
            <a:fld id="{663A4A30-9B33-480F-BA93-AB6D8B827A5D}" type="datetimeFigureOut">
              <a:rPr lang="en-US" smtClean="0"/>
              <a:t>7/3/2021</a:t>
            </a:fld>
            <a:endParaRPr lang="en-US"/>
          </a:p>
        </p:txBody>
      </p:sp>
      <p:sp>
        <p:nvSpPr>
          <p:cNvPr id="8" name="Substituent subsol 7">
            <a:extLst>
              <a:ext uri="{FF2B5EF4-FFF2-40B4-BE49-F238E27FC236}">
                <a16:creationId xmlns:a16="http://schemas.microsoft.com/office/drawing/2014/main" id="{D168C154-0FFA-4354-B91A-1A47FA362D63}"/>
              </a:ext>
            </a:extLst>
          </p:cNvPr>
          <p:cNvSpPr>
            <a:spLocks noGrp="1"/>
          </p:cNvSpPr>
          <p:nvPr>
            <p:ph type="ftr" sz="quarter" idx="11"/>
          </p:nvPr>
        </p:nvSpPr>
        <p:spPr/>
        <p:txBody>
          <a:bodyPr/>
          <a:lstStyle/>
          <a:p>
            <a:endParaRPr lang="en-US"/>
          </a:p>
        </p:txBody>
      </p:sp>
      <p:sp>
        <p:nvSpPr>
          <p:cNvPr id="9" name="Substituent număr diapozitiv 8">
            <a:extLst>
              <a:ext uri="{FF2B5EF4-FFF2-40B4-BE49-F238E27FC236}">
                <a16:creationId xmlns:a16="http://schemas.microsoft.com/office/drawing/2014/main" id="{16E0851A-2EA1-4E6D-95FE-185467E663EF}"/>
              </a:ext>
            </a:extLst>
          </p:cNvPr>
          <p:cNvSpPr>
            <a:spLocks noGrp="1"/>
          </p:cNvSpPr>
          <p:nvPr>
            <p:ph type="sldNum" sz="quarter" idx="12"/>
          </p:nvPr>
        </p:nvSpPr>
        <p:spPr/>
        <p:txBody>
          <a:bodyPr/>
          <a:lstStyle/>
          <a:p>
            <a:fld id="{B423BAB9-21C5-4C1B-8350-FE1C28DA4057}" type="slidenum">
              <a:rPr lang="en-US" smtClean="0"/>
              <a:t>‹#›</a:t>
            </a:fld>
            <a:endParaRPr lang="en-US"/>
          </a:p>
        </p:txBody>
      </p:sp>
    </p:spTree>
    <p:extLst>
      <p:ext uri="{BB962C8B-B14F-4D97-AF65-F5344CB8AC3E}">
        <p14:creationId xmlns:p14="http://schemas.microsoft.com/office/powerpoint/2010/main" val="322049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Doar titlu">
    <p:spTree>
      <p:nvGrpSpPr>
        <p:cNvPr id="1" name=""/>
        <p:cNvGrpSpPr/>
        <p:nvPr/>
      </p:nvGrpSpPr>
      <p:grpSpPr>
        <a:xfrm>
          <a:off x="0" y="0"/>
          <a:ext cx="0" cy="0"/>
          <a:chOff x="0" y="0"/>
          <a:chExt cx="0" cy="0"/>
        </a:xfrm>
      </p:grpSpPr>
      <p:sp>
        <p:nvSpPr>
          <p:cNvPr id="2" name="Titlu 1">
            <a:extLst>
              <a:ext uri="{FF2B5EF4-FFF2-40B4-BE49-F238E27FC236}">
                <a16:creationId xmlns:a16="http://schemas.microsoft.com/office/drawing/2014/main" id="{6672E8AD-EEB8-4F33-8D9B-195A55A81842}"/>
              </a:ext>
            </a:extLst>
          </p:cNvPr>
          <p:cNvSpPr>
            <a:spLocks noGrp="1"/>
          </p:cNvSpPr>
          <p:nvPr>
            <p:ph type="title"/>
          </p:nvPr>
        </p:nvSpPr>
        <p:spPr/>
        <p:txBody>
          <a:bodyPr/>
          <a:lstStyle/>
          <a:p>
            <a:r>
              <a:rPr lang="ro-RO"/>
              <a:t>Faceți clic pentru a edita stilul de titlu coordonator</a:t>
            </a:r>
            <a:endParaRPr lang="en-US"/>
          </a:p>
        </p:txBody>
      </p:sp>
      <p:sp>
        <p:nvSpPr>
          <p:cNvPr id="3" name="Substituent dată 2">
            <a:extLst>
              <a:ext uri="{FF2B5EF4-FFF2-40B4-BE49-F238E27FC236}">
                <a16:creationId xmlns:a16="http://schemas.microsoft.com/office/drawing/2014/main" id="{7EFD6C23-E9F4-4A9A-87B7-D46BA3597BC9}"/>
              </a:ext>
            </a:extLst>
          </p:cNvPr>
          <p:cNvSpPr>
            <a:spLocks noGrp="1"/>
          </p:cNvSpPr>
          <p:nvPr>
            <p:ph type="dt" sz="half" idx="10"/>
          </p:nvPr>
        </p:nvSpPr>
        <p:spPr/>
        <p:txBody>
          <a:bodyPr/>
          <a:lstStyle/>
          <a:p>
            <a:fld id="{663A4A30-9B33-480F-BA93-AB6D8B827A5D}" type="datetimeFigureOut">
              <a:rPr lang="en-US" smtClean="0"/>
              <a:t>7/3/2021</a:t>
            </a:fld>
            <a:endParaRPr lang="en-US"/>
          </a:p>
        </p:txBody>
      </p:sp>
      <p:sp>
        <p:nvSpPr>
          <p:cNvPr id="4" name="Substituent subsol 3">
            <a:extLst>
              <a:ext uri="{FF2B5EF4-FFF2-40B4-BE49-F238E27FC236}">
                <a16:creationId xmlns:a16="http://schemas.microsoft.com/office/drawing/2014/main" id="{AC32B168-4399-4FFA-8FA3-A786D75340B7}"/>
              </a:ext>
            </a:extLst>
          </p:cNvPr>
          <p:cNvSpPr>
            <a:spLocks noGrp="1"/>
          </p:cNvSpPr>
          <p:nvPr>
            <p:ph type="ftr" sz="quarter" idx="11"/>
          </p:nvPr>
        </p:nvSpPr>
        <p:spPr/>
        <p:txBody>
          <a:bodyPr/>
          <a:lstStyle/>
          <a:p>
            <a:endParaRPr lang="en-US"/>
          </a:p>
        </p:txBody>
      </p:sp>
      <p:sp>
        <p:nvSpPr>
          <p:cNvPr id="5" name="Substituent număr diapozitiv 4">
            <a:extLst>
              <a:ext uri="{FF2B5EF4-FFF2-40B4-BE49-F238E27FC236}">
                <a16:creationId xmlns:a16="http://schemas.microsoft.com/office/drawing/2014/main" id="{3B29E928-8F91-44C1-BF4D-C946A033D93A}"/>
              </a:ext>
            </a:extLst>
          </p:cNvPr>
          <p:cNvSpPr>
            <a:spLocks noGrp="1"/>
          </p:cNvSpPr>
          <p:nvPr>
            <p:ph type="sldNum" sz="quarter" idx="12"/>
          </p:nvPr>
        </p:nvSpPr>
        <p:spPr/>
        <p:txBody>
          <a:bodyPr/>
          <a:lstStyle/>
          <a:p>
            <a:fld id="{B423BAB9-21C5-4C1B-8350-FE1C28DA4057}" type="slidenum">
              <a:rPr lang="en-US" smtClean="0"/>
              <a:t>‹#›</a:t>
            </a:fld>
            <a:endParaRPr lang="en-US"/>
          </a:p>
        </p:txBody>
      </p:sp>
    </p:spTree>
    <p:extLst>
      <p:ext uri="{BB962C8B-B14F-4D97-AF65-F5344CB8AC3E}">
        <p14:creationId xmlns:p14="http://schemas.microsoft.com/office/powerpoint/2010/main" val="14968216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Necompletat">
    <p:spTree>
      <p:nvGrpSpPr>
        <p:cNvPr id="1" name=""/>
        <p:cNvGrpSpPr/>
        <p:nvPr/>
      </p:nvGrpSpPr>
      <p:grpSpPr>
        <a:xfrm>
          <a:off x="0" y="0"/>
          <a:ext cx="0" cy="0"/>
          <a:chOff x="0" y="0"/>
          <a:chExt cx="0" cy="0"/>
        </a:xfrm>
      </p:grpSpPr>
      <p:sp>
        <p:nvSpPr>
          <p:cNvPr id="2" name="Substituent dată 1">
            <a:extLst>
              <a:ext uri="{FF2B5EF4-FFF2-40B4-BE49-F238E27FC236}">
                <a16:creationId xmlns:a16="http://schemas.microsoft.com/office/drawing/2014/main" id="{42F043D7-39B6-44AD-BDBB-D68AA89DA19F}"/>
              </a:ext>
            </a:extLst>
          </p:cNvPr>
          <p:cNvSpPr>
            <a:spLocks noGrp="1"/>
          </p:cNvSpPr>
          <p:nvPr>
            <p:ph type="dt" sz="half" idx="10"/>
          </p:nvPr>
        </p:nvSpPr>
        <p:spPr/>
        <p:txBody>
          <a:bodyPr/>
          <a:lstStyle/>
          <a:p>
            <a:fld id="{663A4A30-9B33-480F-BA93-AB6D8B827A5D}" type="datetimeFigureOut">
              <a:rPr lang="en-US" smtClean="0"/>
              <a:t>7/3/2021</a:t>
            </a:fld>
            <a:endParaRPr lang="en-US"/>
          </a:p>
        </p:txBody>
      </p:sp>
      <p:sp>
        <p:nvSpPr>
          <p:cNvPr id="3" name="Substituent subsol 2">
            <a:extLst>
              <a:ext uri="{FF2B5EF4-FFF2-40B4-BE49-F238E27FC236}">
                <a16:creationId xmlns:a16="http://schemas.microsoft.com/office/drawing/2014/main" id="{4CD015FA-5C60-43C7-B794-76D5D4543436}"/>
              </a:ext>
            </a:extLst>
          </p:cNvPr>
          <p:cNvSpPr>
            <a:spLocks noGrp="1"/>
          </p:cNvSpPr>
          <p:nvPr>
            <p:ph type="ftr" sz="quarter" idx="11"/>
          </p:nvPr>
        </p:nvSpPr>
        <p:spPr/>
        <p:txBody>
          <a:bodyPr/>
          <a:lstStyle/>
          <a:p>
            <a:endParaRPr lang="en-US"/>
          </a:p>
        </p:txBody>
      </p:sp>
      <p:sp>
        <p:nvSpPr>
          <p:cNvPr id="4" name="Substituent număr diapozitiv 3">
            <a:extLst>
              <a:ext uri="{FF2B5EF4-FFF2-40B4-BE49-F238E27FC236}">
                <a16:creationId xmlns:a16="http://schemas.microsoft.com/office/drawing/2014/main" id="{8C9E1527-17C7-4882-A169-5D2AB65C05A9}"/>
              </a:ext>
            </a:extLst>
          </p:cNvPr>
          <p:cNvSpPr>
            <a:spLocks noGrp="1"/>
          </p:cNvSpPr>
          <p:nvPr>
            <p:ph type="sldNum" sz="quarter" idx="12"/>
          </p:nvPr>
        </p:nvSpPr>
        <p:spPr/>
        <p:txBody>
          <a:bodyPr/>
          <a:lstStyle/>
          <a:p>
            <a:fld id="{B423BAB9-21C5-4C1B-8350-FE1C28DA4057}" type="slidenum">
              <a:rPr lang="en-US" smtClean="0"/>
              <a:t>‹#›</a:t>
            </a:fld>
            <a:endParaRPr lang="en-US"/>
          </a:p>
        </p:txBody>
      </p:sp>
    </p:spTree>
    <p:extLst>
      <p:ext uri="{BB962C8B-B14F-4D97-AF65-F5344CB8AC3E}">
        <p14:creationId xmlns:p14="http://schemas.microsoft.com/office/powerpoint/2010/main" val="41550288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ținut cu legendă">
    <p:spTree>
      <p:nvGrpSpPr>
        <p:cNvPr id="1" name=""/>
        <p:cNvGrpSpPr/>
        <p:nvPr/>
      </p:nvGrpSpPr>
      <p:grpSpPr>
        <a:xfrm>
          <a:off x="0" y="0"/>
          <a:ext cx="0" cy="0"/>
          <a:chOff x="0" y="0"/>
          <a:chExt cx="0" cy="0"/>
        </a:xfrm>
      </p:grpSpPr>
      <p:sp>
        <p:nvSpPr>
          <p:cNvPr id="2" name="Titlu 1">
            <a:extLst>
              <a:ext uri="{FF2B5EF4-FFF2-40B4-BE49-F238E27FC236}">
                <a16:creationId xmlns:a16="http://schemas.microsoft.com/office/drawing/2014/main" id="{0199675E-DE9A-4A78-A935-020DAEE6FD72}"/>
              </a:ext>
            </a:extLst>
          </p:cNvPr>
          <p:cNvSpPr>
            <a:spLocks noGrp="1"/>
          </p:cNvSpPr>
          <p:nvPr>
            <p:ph type="title"/>
          </p:nvPr>
        </p:nvSpPr>
        <p:spPr>
          <a:xfrm>
            <a:off x="839788" y="457200"/>
            <a:ext cx="3932237" cy="1600200"/>
          </a:xfrm>
        </p:spPr>
        <p:txBody>
          <a:bodyPr anchor="b"/>
          <a:lstStyle>
            <a:lvl1pPr>
              <a:defRPr sz="3200"/>
            </a:lvl1pPr>
          </a:lstStyle>
          <a:p>
            <a:r>
              <a:rPr lang="ro-RO"/>
              <a:t>Faceți clic pentru a edita stilul de titlu coordonator</a:t>
            </a:r>
            <a:endParaRPr lang="en-US"/>
          </a:p>
        </p:txBody>
      </p:sp>
      <p:sp>
        <p:nvSpPr>
          <p:cNvPr id="3" name="Substituent conținut 2">
            <a:extLst>
              <a:ext uri="{FF2B5EF4-FFF2-40B4-BE49-F238E27FC236}">
                <a16:creationId xmlns:a16="http://schemas.microsoft.com/office/drawing/2014/main" id="{5AC94BD3-B0D3-48EF-926E-AC46E569840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o-RO"/>
              <a:t>Faceţi clic pentru a edita Master stiluri text</a:t>
            </a:r>
          </a:p>
          <a:p>
            <a:pPr lvl="1"/>
            <a:r>
              <a:rPr lang="ro-RO"/>
              <a:t>al doilea nivel</a:t>
            </a:r>
          </a:p>
          <a:p>
            <a:pPr lvl="2"/>
            <a:r>
              <a:rPr lang="ro-RO"/>
              <a:t>al treilea nivel</a:t>
            </a:r>
          </a:p>
          <a:p>
            <a:pPr lvl="3"/>
            <a:r>
              <a:rPr lang="ro-RO"/>
              <a:t>al patrulea nivel</a:t>
            </a:r>
          </a:p>
          <a:p>
            <a:pPr lvl="4"/>
            <a:r>
              <a:rPr lang="ro-RO"/>
              <a:t>al cincilea nivel</a:t>
            </a:r>
            <a:endParaRPr lang="en-US"/>
          </a:p>
        </p:txBody>
      </p:sp>
      <p:sp>
        <p:nvSpPr>
          <p:cNvPr id="4" name="Substituent text 3">
            <a:extLst>
              <a:ext uri="{FF2B5EF4-FFF2-40B4-BE49-F238E27FC236}">
                <a16:creationId xmlns:a16="http://schemas.microsoft.com/office/drawing/2014/main" id="{4114059C-868B-440C-9413-35F4235942A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o-RO"/>
              <a:t>Faceţi clic pentru a edita Master stiluri text</a:t>
            </a:r>
          </a:p>
        </p:txBody>
      </p:sp>
      <p:sp>
        <p:nvSpPr>
          <p:cNvPr id="5" name="Substituent dată 4">
            <a:extLst>
              <a:ext uri="{FF2B5EF4-FFF2-40B4-BE49-F238E27FC236}">
                <a16:creationId xmlns:a16="http://schemas.microsoft.com/office/drawing/2014/main" id="{65A58BDC-4EDC-4972-94E5-A182254CEDEA}"/>
              </a:ext>
            </a:extLst>
          </p:cNvPr>
          <p:cNvSpPr>
            <a:spLocks noGrp="1"/>
          </p:cNvSpPr>
          <p:nvPr>
            <p:ph type="dt" sz="half" idx="10"/>
          </p:nvPr>
        </p:nvSpPr>
        <p:spPr/>
        <p:txBody>
          <a:bodyPr/>
          <a:lstStyle/>
          <a:p>
            <a:fld id="{663A4A30-9B33-480F-BA93-AB6D8B827A5D}" type="datetimeFigureOut">
              <a:rPr lang="en-US" smtClean="0"/>
              <a:t>7/3/2021</a:t>
            </a:fld>
            <a:endParaRPr lang="en-US"/>
          </a:p>
        </p:txBody>
      </p:sp>
      <p:sp>
        <p:nvSpPr>
          <p:cNvPr id="6" name="Substituent subsol 5">
            <a:extLst>
              <a:ext uri="{FF2B5EF4-FFF2-40B4-BE49-F238E27FC236}">
                <a16:creationId xmlns:a16="http://schemas.microsoft.com/office/drawing/2014/main" id="{FABC68A6-292A-427F-8A22-6D163FF1F5CF}"/>
              </a:ext>
            </a:extLst>
          </p:cNvPr>
          <p:cNvSpPr>
            <a:spLocks noGrp="1"/>
          </p:cNvSpPr>
          <p:nvPr>
            <p:ph type="ftr" sz="quarter" idx="11"/>
          </p:nvPr>
        </p:nvSpPr>
        <p:spPr/>
        <p:txBody>
          <a:bodyPr/>
          <a:lstStyle/>
          <a:p>
            <a:endParaRPr lang="en-US"/>
          </a:p>
        </p:txBody>
      </p:sp>
      <p:sp>
        <p:nvSpPr>
          <p:cNvPr id="7" name="Substituent număr diapozitiv 6">
            <a:extLst>
              <a:ext uri="{FF2B5EF4-FFF2-40B4-BE49-F238E27FC236}">
                <a16:creationId xmlns:a16="http://schemas.microsoft.com/office/drawing/2014/main" id="{2B683D49-AF2A-4C66-8429-3A4857A30A3C}"/>
              </a:ext>
            </a:extLst>
          </p:cNvPr>
          <p:cNvSpPr>
            <a:spLocks noGrp="1"/>
          </p:cNvSpPr>
          <p:nvPr>
            <p:ph type="sldNum" sz="quarter" idx="12"/>
          </p:nvPr>
        </p:nvSpPr>
        <p:spPr/>
        <p:txBody>
          <a:bodyPr/>
          <a:lstStyle/>
          <a:p>
            <a:fld id="{B423BAB9-21C5-4C1B-8350-FE1C28DA4057}" type="slidenum">
              <a:rPr lang="en-US" smtClean="0"/>
              <a:t>‹#›</a:t>
            </a:fld>
            <a:endParaRPr lang="en-US"/>
          </a:p>
        </p:txBody>
      </p:sp>
    </p:spTree>
    <p:extLst>
      <p:ext uri="{BB962C8B-B14F-4D97-AF65-F5344CB8AC3E}">
        <p14:creationId xmlns:p14="http://schemas.microsoft.com/office/powerpoint/2010/main" val="17300108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ine cu legendă">
    <p:spTree>
      <p:nvGrpSpPr>
        <p:cNvPr id="1" name=""/>
        <p:cNvGrpSpPr/>
        <p:nvPr/>
      </p:nvGrpSpPr>
      <p:grpSpPr>
        <a:xfrm>
          <a:off x="0" y="0"/>
          <a:ext cx="0" cy="0"/>
          <a:chOff x="0" y="0"/>
          <a:chExt cx="0" cy="0"/>
        </a:xfrm>
      </p:grpSpPr>
      <p:sp>
        <p:nvSpPr>
          <p:cNvPr id="2" name="Titlu 1">
            <a:extLst>
              <a:ext uri="{FF2B5EF4-FFF2-40B4-BE49-F238E27FC236}">
                <a16:creationId xmlns:a16="http://schemas.microsoft.com/office/drawing/2014/main" id="{E1AF9621-1E13-49B2-88CA-F56A6A02C4E7}"/>
              </a:ext>
            </a:extLst>
          </p:cNvPr>
          <p:cNvSpPr>
            <a:spLocks noGrp="1"/>
          </p:cNvSpPr>
          <p:nvPr>
            <p:ph type="title"/>
          </p:nvPr>
        </p:nvSpPr>
        <p:spPr>
          <a:xfrm>
            <a:off x="839788" y="457200"/>
            <a:ext cx="3932237" cy="1600200"/>
          </a:xfrm>
        </p:spPr>
        <p:txBody>
          <a:bodyPr anchor="b"/>
          <a:lstStyle>
            <a:lvl1pPr>
              <a:defRPr sz="3200"/>
            </a:lvl1pPr>
          </a:lstStyle>
          <a:p>
            <a:r>
              <a:rPr lang="ro-RO"/>
              <a:t>Faceți clic pentru a edita stilul de titlu coordonator</a:t>
            </a:r>
            <a:endParaRPr lang="en-US"/>
          </a:p>
        </p:txBody>
      </p:sp>
      <p:sp>
        <p:nvSpPr>
          <p:cNvPr id="3" name="Substituent imagine 2">
            <a:extLst>
              <a:ext uri="{FF2B5EF4-FFF2-40B4-BE49-F238E27FC236}">
                <a16:creationId xmlns:a16="http://schemas.microsoft.com/office/drawing/2014/main" id="{EACA8455-CFC6-4ABC-A17F-FAEE4092458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Substituent text 3">
            <a:extLst>
              <a:ext uri="{FF2B5EF4-FFF2-40B4-BE49-F238E27FC236}">
                <a16:creationId xmlns:a16="http://schemas.microsoft.com/office/drawing/2014/main" id="{1C7DE56F-2F21-4C62-A417-7347F3E932E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o-RO"/>
              <a:t>Faceţi clic pentru a edita Master stiluri text</a:t>
            </a:r>
          </a:p>
        </p:txBody>
      </p:sp>
      <p:sp>
        <p:nvSpPr>
          <p:cNvPr id="5" name="Substituent dată 4">
            <a:extLst>
              <a:ext uri="{FF2B5EF4-FFF2-40B4-BE49-F238E27FC236}">
                <a16:creationId xmlns:a16="http://schemas.microsoft.com/office/drawing/2014/main" id="{F365381D-333C-49A3-ACCE-EC91469F094C}"/>
              </a:ext>
            </a:extLst>
          </p:cNvPr>
          <p:cNvSpPr>
            <a:spLocks noGrp="1"/>
          </p:cNvSpPr>
          <p:nvPr>
            <p:ph type="dt" sz="half" idx="10"/>
          </p:nvPr>
        </p:nvSpPr>
        <p:spPr/>
        <p:txBody>
          <a:bodyPr/>
          <a:lstStyle/>
          <a:p>
            <a:fld id="{663A4A30-9B33-480F-BA93-AB6D8B827A5D}" type="datetimeFigureOut">
              <a:rPr lang="en-US" smtClean="0"/>
              <a:t>7/3/2021</a:t>
            </a:fld>
            <a:endParaRPr lang="en-US"/>
          </a:p>
        </p:txBody>
      </p:sp>
      <p:sp>
        <p:nvSpPr>
          <p:cNvPr id="6" name="Substituent subsol 5">
            <a:extLst>
              <a:ext uri="{FF2B5EF4-FFF2-40B4-BE49-F238E27FC236}">
                <a16:creationId xmlns:a16="http://schemas.microsoft.com/office/drawing/2014/main" id="{0DA6CDAC-0C41-4B04-853E-B5D8E6B57BD5}"/>
              </a:ext>
            </a:extLst>
          </p:cNvPr>
          <p:cNvSpPr>
            <a:spLocks noGrp="1"/>
          </p:cNvSpPr>
          <p:nvPr>
            <p:ph type="ftr" sz="quarter" idx="11"/>
          </p:nvPr>
        </p:nvSpPr>
        <p:spPr/>
        <p:txBody>
          <a:bodyPr/>
          <a:lstStyle/>
          <a:p>
            <a:endParaRPr lang="en-US"/>
          </a:p>
        </p:txBody>
      </p:sp>
      <p:sp>
        <p:nvSpPr>
          <p:cNvPr id="7" name="Substituent număr diapozitiv 6">
            <a:extLst>
              <a:ext uri="{FF2B5EF4-FFF2-40B4-BE49-F238E27FC236}">
                <a16:creationId xmlns:a16="http://schemas.microsoft.com/office/drawing/2014/main" id="{26D0A555-88B0-43E4-9F34-A61FB952DF86}"/>
              </a:ext>
            </a:extLst>
          </p:cNvPr>
          <p:cNvSpPr>
            <a:spLocks noGrp="1"/>
          </p:cNvSpPr>
          <p:nvPr>
            <p:ph type="sldNum" sz="quarter" idx="12"/>
          </p:nvPr>
        </p:nvSpPr>
        <p:spPr/>
        <p:txBody>
          <a:bodyPr/>
          <a:lstStyle/>
          <a:p>
            <a:fld id="{B423BAB9-21C5-4C1B-8350-FE1C28DA4057}" type="slidenum">
              <a:rPr lang="en-US" smtClean="0"/>
              <a:t>‹#›</a:t>
            </a:fld>
            <a:endParaRPr lang="en-US"/>
          </a:p>
        </p:txBody>
      </p:sp>
    </p:spTree>
    <p:extLst>
      <p:ext uri="{BB962C8B-B14F-4D97-AF65-F5344CB8AC3E}">
        <p14:creationId xmlns:p14="http://schemas.microsoft.com/office/powerpoint/2010/main" val="34247124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ubstituent titlu 1">
            <a:extLst>
              <a:ext uri="{FF2B5EF4-FFF2-40B4-BE49-F238E27FC236}">
                <a16:creationId xmlns:a16="http://schemas.microsoft.com/office/drawing/2014/main" id="{3E710624-56D0-4AD2-A78D-D425FCF5DEB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o-RO"/>
              <a:t>Faceți clic pentru a edita stilul de titlu coordonator</a:t>
            </a:r>
            <a:endParaRPr lang="en-US"/>
          </a:p>
        </p:txBody>
      </p:sp>
      <p:sp>
        <p:nvSpPr>
          <p:cNvPr id="3" name="Substituent text 2">
            <a:extLst>
              <a:ext uri="{FF2B5EF4-FFF2-40B4-BE49-F238E27FC236}">
                <a16:creationId xmlns:a16="http://schemas.microsoft.com/office/drawing/2014/main" id="{1625BA29-17EC-4031-BA10-88B9987D7C0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o-RO"/>
              <a:t>Faceţi clic pentru a edita Master stiluri text</a:t>
            </a:r>
          </a:p>
          <a:p>
            <a:pPr lvl="1"/>
            <a:r>
              <a:rPr lang="ro-RO"/>
              <a:t>al doilea nivel</a:t>
            </a:r>
          </a:p>
          <a:p>
            <a:pPr lvl="2"/>
            <a:r>
              <a:rPr lang="ro-RO"/>
              <a:t>al treilea nivel</a:t>
            </a:r>
          </a:p>
          <a:p>
            <a:pPr lvl="3"/>
            <a:r>
              <a:rPr lang="ro-RO"/>
              <a:t>al patrulea nivel</a:t>
            </a:r>
          </a:p>
          <a:p>
            <a:pPr lvl="4"/>
            <a:r>
              <a:rPr lang="ro-RO"/>
              <a:t>al cincilea nivel</a:t>
            </a:r>
            <a:endParaRPr lang="en-US"/>
          </a:p>
        </p:txBody>
      </p:sp>
      <p:sp>
        <p:nvSpPr>
          <p:cNvPr id="4" name="Substituent dată 3">
            <a:extLst>
              <a:ext uri="{FF2B5EF4-FFF2-40B4-BE49-F238E27FC236}">
                <a16:creationId xmlns:a16="http://schemas.microsoft.com/office/drawing/2014/main" id="{C32CE50D-C6D3-4904-83B1-4F692456FE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63A4A30-9B33-480F-BA93-AB6D8B827A5D}" type="datetimeFigureOut">
              <a:rPr lang="en-US" smtClean="0"/>
              <a:t>7/3/2021</a:t>
            </a:fld>
            <a:endParaRPr lang="en-US"/>
          </a:p>
        </p:txBody>
      </p:sp>
      <p:sp>
        <p:nvSpPr>
          <p:cNvPr id="5" name="Substituent subsol 4">
            <a:extLst>
              <a:ext uri="{FF2B5EF4-FFF2-40B4-BE49-F238E27FC236}">
                <a16:creationId xmlns:a16="http://schemas.microsoft.com/office/drawing/2014/main" id="{0D499A99-31BA-4278-B429-2D02B30A3D8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ubstituent număr diapozitiv 5">
            <a:extLst>
              <a:ext uri="{FF2B5EF4-FFF2-40B4-BE49-F238E27FC236}">
                <a16:creationId xmlns:a16="http://schemas.microsoft.com/office/drawing/2014/main" id="{69F769EA-C082-4A9E-B123-9896BFCB260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423BAB9-21C5-4C1B-8350-FE1C28DA4057}" type="slidenum">
              <a:rPr lang="en-US" smtClean="0"/>
              <a:t>‹#›</a:t>
            </a:fld>
            <a:endParaRPr lang="en-US"/>
          </a:p>
        </p:txBody>
      </p:sp>
    </p:spTree>
    <p:extLst>
      <p:ext uri="{BB962C8B-B14F-4D97-AF65-F5344CB8AC3E}">
        <p14:creationId xmlns:p14="http://schemas.microsoft.com/office/powerpoint/2010/main" val="139572019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comments" Target="../comments/comment2.xml"/><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25.jpeg"/><Relationship Id="rId7"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5.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1.png"/><Relationship Id="rId7" Type="http://schemas.openxmlformats.org/officeDocument/2006/relationships/image" Target="../media/image39.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 Id="rId9" Type="http://schemas.openxmlformats.org/officeDocument/2006/relationships/image" Target="../media/image41.png"/></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1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6.png"/></Relationships>
</file>

<file path=ppt/slides/_rels/slide1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10" Type="http://schemas.microsoft.com/office/2007/relationships/hdphoto" Target="../media/hdphoto2.wdp"/><Relationship Id="rId4" Type="http://schemas.openxmlformats.org/officeDocument/2006/relationships/image" Target="../media/image3.png"/><Relationship Id="rId9"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comments" Target="../comments/comment3.xml"/><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7.png"/><Relationship Id="rId7"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microsoft.com/office/2007/relationships/hdphoto" Target="../media/hdphoto3.wdp"/><Relationship Id="rId5" Type="http://schemas.openxmlformats.org/officeDocument/2006/relationships/image" Target="../media/image8.png"/><Relationship Id="rId4" Type="http://schemas.microsoft.com/office/2007/relationships/hdphoto" Target="../media/hdphoto2.wdp"/><Relationship Id="rId9" Type="http://schemas.openxmlformats.org/officeDocument/2006/relationships/image" Target="../media/image11.png"/></Relationships>
</file>

<file path=ppt/slides/_rels/slide3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60.webp"/><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61.jp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3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comments" Target="../comments/comment1.xml"/><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u 1">
            <a:extLst>
              <a:ext uri="{FF2B5EF4-FFF2-40B4-BE49-F238E27FC236}">
                <a16:creationId xmlns:a16="http://schemas.microsoft.com/office/drawing/2014/main" id="{20E4F9B5-5015-4EF8-9AD8-B5751866D0E2}"/>
              </a:ext>
            </a:extLst>
          </p:cNvPr>
          <p:cNvSpPr>
            <a:spLocks noGrp="1"/>
          </p:cNvSpPr>
          <p:nvPr>
            <p:ph type="ctrTitle"/>
          </p:nvPr>
        </p:nvSpPr>
        <p:spPr>
          <a:xfrm>
            <a:off x="1447800" y="367547"/>
            <a:ext cx="9144000" cy="2387600"/>
          </a:xfrm>
        </p:spPr>
        <p:txBody>
          <a:bodyPr/>
          <a:lstStyle/>
          <a:p>
            <a:r>
              <a:rPr lang="ro-RO" sz="3200" b="1" i="0" u="none" strike="noStrike" baseline="0" dirty="0">
                <a:solidFill>
                  <a:srgbClr val="000000"/>
                </a:solidFill>
                <a:latin typeface="Times New Roman" panose="02020603050405020304" pitchFamily="18" charset="0"/>
              </a:rPr>
              <a:t>Detecția Bolii Celiace Utilizând Algoritmi de Învățare Automată</a:t>
            </a:r>
            <a:br>
              <a:rPr lang="en-US" sz="1800" dirty="0">
                <a:effectLst/>
                <a:latin typeface="Times New Roman" panose="02020603050405020304" pitchFamily="18" charset="0"/>
                <a:ea typeface="MS Mincho" panose="02020609040205080304" pitchFamily="49" charset="-128"/>
              </a:rPr>
            </a:br>
            <a:endParaRPr lang="en-US" dirty="0"/>
          </a:p>
        </p:txBody>
      </p:sp>
      <p:sp>
        <p:nvSpPr>
          <p:cNvPr id="3" name="Subtitlu 2">
            <a:extLst>
              <a:ext uri="{FF2B5EF4-FFF2-40B4-BE49-F238E27FC236}">
                <a16:creationId xmlns:a16="http://schemas.microsoft.com/office/drawing/2014/main" id="{0957EE3F-090B-449E-A956-A15D416B89BA}"/>
              </a:ext>
            </a:extLst>
          </p:cNvPr>
          <p:cNvSpPr>
            <a:spLocks noGrp="1"/>
          </p:cNvSpPr>
          <p:nvPr>
            <p:ph type="subTitle" idx="1"/>
          </p:nvPr>
        </p:nvSpPr>
        <p:spPr>
          <a:xfrm>
            <a:off x="1447800" y="1966119"/>
            <a:ext cx="9144000" cy="1655762"/>
          </a:xfrm>
        </p:spPr>
        <p:txBody>
          <a:bodyPr>
            <a:normAutofit/>
          </a:bodyPr>
          <a:lstStyle/>
          <a:p>
            <a:r>
              <a:rPr lang="en-US" sz="1800" dirty="0">
                <a:solidFill>
                  <a:schemeClr val="bg2">
                    <a:lumMod val="75000"/>
                  </a:schemeClr>
                </a:solidFill>
              </a:rPr>
              <a:t>-</a:t>
            </a:r>
            <a:r>
              <a:rPr lang="en-US" sz="1800" dirty="0" err="1">
                <a:solidFill>
                  <a:schemeClr val="bg2">
                    <a:lumMod val="75000"/>
                  </a:schemeClr>
                </a:solidFill>
              </a:rPr>
              <a:t>CeliX</a:t>
            </a:r>
            <a:r>
              <a:rPr lang="en-US" sz="1800" dirty="0">
                <a:solidFill>
                  <a:schemeClr val="bg2">
                    <a:lumMod val="75000"/>
                  </a:schemeClr>
                </a:solidFill>
              </a:rPr>
              <a:t>-</a:t>
            </a:r>
          </a:p>
        </p:txBody>
      </p:sp>
      <p:pic>
        <p:nvPicPr>
          <p:cNvPr id="5" name="Imagine 4" descr="O imagine care conține text, dispozitiv, indicator de bord, semn&#10;&#10;Descriere generată automat">
            <a:extLst>
              <a:ext uri="{FF2B5EF4-FFF2-40B4-BE49-F238E27FC236}">
                <a16:creationId xmlns:a16="http://schemas.microsoft.com/office/drawing/2014/main" id="{246D97BF-0EB8-4957-8532-E5EF77AC7BF3}"/>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l="24635" t="22891" r="26600" b="23740"/>
          <a:stretch/>
        </p:blipFill>
        <p:spPr>
          <a:xfrm>
            <a:off x="8586409" y="2791540"/>
            <a:ext cx="3344335" cy="3660060"/>
          </a:xfrm>
          <a:prstGeom prst="rect">
            <a:avLst/>
          </a:prstGeom>
        </p:spPr>
      </p:pic>
      <p:sp>
        <p:nvSpPr>
          <p:cNvPr id="6" name="CasetăText 5">
            <a:extLst>
              <a:ext uri="{FF2B5EF4-FFF2-40B4-BE49-F238E27FC236}">
                <a16:creationId xmlns:a16="http://schemas.microsoft.com/office/drawing/2014/main" id="{7CAC769E-0566-4F80-8EF6-A705946E1010}"/>
              </a:ext>
            </a:extLst>
          </p:cNvPr>
          <p:cNvSpPr txBox="1"/>
          <p:nvPr/>
        </p:nvSpPr>
        <p:spPr>
          <a:xfrm>
            <a:off x="261256" y="6082268"/>
            <a:ext cx="3274423" cy="369332"/>
          </a:xfrm>
          <a:prstGeom prst="rect">
            <a:avLst/>
          </a:prstGeom>
          <a:noFill/>
        </p:spPr>
        <p:txBody>
          <a:bodyPr wrap="square" rtlCol="0">
            <a:spAutoFit/>
          </a:bodyPr>
          <a:lstStyle/>
          <a:p>
            <a:r>
              <a:rPr lang="en-US" dirty="0">
                <a:solidFill>
                  <a:schemeClr val="tx1">
                    <a:lumMod val="75000"/>
                    <a:lumOff val="25000"/>
                  </a:schemeClr>
                </a:solidFill>
              </a:rPr>
              <a:t>Stoleru Cristian-Andrei</a:t>
            </a:r>
          </a:p>
        </p:txBody>
      </p:sp>
    </p:spTree>
    <p:extLst>
      <p:ext uri="{BB962C8B-B14F-4D97-AF65-F5344CB8AC3E}">
        <p14:creationId xmlns:p14="http://schemas.microsoft.com/office/powerpoint/2010/main" val="35556766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a:extLst>
              <a:ext uri="{FF2B5EF4-FFF2-40B4-BE49-F238E27FC236}">
                <a16:creationId xmlns:a16="http://schemas.microsoft.com/office/drawing/2014/main" id="{8B46A0CA-CBA3-4856-BCEB-52E7913EFDB0}"/>
              </a:ext>
            </a:extLst>
          </p:cNvPr>
          <p:cNvGraphicFramePr>
            <a:graphicFrameLocks noGrp="1"/>
          </p:cNvGraphicFramePr>
          <p:nvPr>
            <p:ph idx="1"/>
            <p:extLst>
              <p:ext uri="{D42A27DB-BD31-4B8C-83A1-F6EECF244321}">
                <p14:modId xmlns:p14="http://schemas.microsoft.com/office/powerpoint/2010/main" val="1641082627"/>
              </p:ext>
            </p:extLst>
          </p:nvPr>
        </p:nvGraphicFramePr>
        <p:xfrm>
          <a:off x="1652449" y="2179782"/>
          <a:ext cx="8887101" cy="33594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itle 1">
            <a:extLst>
              <a:ext uri="{FF2B5EF4-FFF2-40B4-BE49-F238E27FC236}">
                <a16:creationId xmlns:a16="http://schemas.microsoft.com/office/drawing/2014/main" id="{76D2584C-E2CD-4794-AAE6-E976F0700B38}"/>
              </a:ext>
            </a:extLst>
          </p:cNvPr>
          <p:cNvSpPr>
            <a:spLocks noGrp="1"/>
          </p:cNvSpPr>
          <p:nvPr>
            <p:ph type="title"/>
          </p:nvPr>
        </p:nvSpPr>
        <p:spPr>
          <a:xfrm>
            <a:off x="838200" y="365125"/>
            <a:ext cx="10515600" cy="1325563"/>
          </a:xfrm>
        </p:spPr>
        <p:txBody>
          <a:bodyPr>
            <a:normAutofit/>
          </a:bodyPr>
          <a:lstStyle/>
          <a:p>
            <a:pPr algn="ctr"/>
            <a:r>
              <a:rPr lang="ro-RO" dirty="0">
                <a:latin typeface="Times New Roman" panose="02020603050405020304" pitchFamily="18" charset="0"/>
                <a:cs typeface="Times New Roman" panose="02020603050405020304" pitchFamily="18" charset="0"/>
              </a:rPr>
              <a:t>Dar cum funcționează</a:t>
            </a:r>
            <a:r>
              <a:rPr lang="en-US" dirty="0">
                <a:latin typeface="Times New Roman" panose="02020603050405020304" pitchFamily="18" charset="0"/>
                <a:cs typeface="Times New Roman" panose="02020603050405020304" pitchFamily="18" charset="0"/>
              </a:rPr>
              <a:t>?</a:t>
            </a:r>
            <a:br>
              <a:rPr lang="en-US" dirty="0">
                <a:latin typeface="Times New Roman" panose="02020603050405020304" pitchFamily="18" charset="0"/>
                <a:cs typeface="Times New Roman" panose="02020603050405020304" pitchFamily="18" charset="0"/>
              </a:rPr>
            </a:br>
            <a:r>
              <a:rPr lang="ro-RO" b="0" i="0" dirty="0">
                <a:latin typeface="Times New Roman" panose="02020603050405020304" pitchFamily="18" charset="0"/>
                <a:cs typeface="Times New Roman" panose="02020603050405020304" pitchFamily="18" charset="0"/>
              </a:rPr>
              <a:t>Procesarea Datelor</a:t>
            </a:r>
            <a:endParaRPr lang="ro-RO" dirty="0"/>
          </a:p>
        </p:txBody>
      </p:sp>
      <p:sp>
        <p:nvSpPr>
          <p:cNvPr id="7" name="Callout: Down Arrow 6">
            <a:extLst>
              <a:ext uri="{FF2B5EF4-FFF2-40B4-BE49-F238E27FC236}">
                <a16:creationId xmlns:a16="http://schemas.microsoft.com/office/drawing/2014/main" id="{ACA65D35-12E0-4C09-B868-D1D2F2878E4E}"/>
              </a:ext>
            </a:extLst>
          </p:cNvPr>
          <p:cNvSpPr/>
          <p:nvPr/>
        </p:nvSpPr>
        <p:spPr>
          <a:xfrm rot="5400000">
            <a:off x="10026416" y="3356095"/>
            <a:ext cx="2033081" cy="1006813"/>
          </a:xfrm>
          <a:prstGeom prst="downArrowCallout">
            <a:avLst>
              <a:gd name="adj1" fmla="val 25000"/>
              <a:gd name="adj2" fmla="val 25000"/>
              <a:gd name="adj3" fmla="val 25000"/>
              <a:gd name="adj4" fmla="val 53383"/>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ro-RO" dirty="0"/>
              <a:t>Suntem aici</a:t>
            </a:r>
          </a:p>
        </p:txBody>
      </p:sp>
    </p:spTree>
    <p:extLst>
      <p:ext uri="{BB962C8B-B14F-4D97-AF65-F5344CB8AC3E}">
        <p14:creationId xmlns:p14="http://schemas.microsoft.com/office/powerpoint/2010/main" val="4289899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graphicEl>
                                              <a:dgm id="{9003B27A-3CAE-4756-A28B-81B9B5A5F0B8}"/>
                                            </p:graphicEl>
                                          </p:spTgt>
                                        </p:tgtEl>
                                        <p:attrNameLst>
                                          <p:attrName>style.visibility</p:attrName>
                                        </p:attrNameLst>
                                      </p:cBhvr>
                                      <p:to>
                                        <p:strVal val="visible"/>
                                      </p:to>
                                    </p:set>
                                    <p:animEffect transition="in" filter="fade">
                                      <p:cBhvr>
                                        <p:cTn id="7" dur="500"/>
                                        <p:tgtEl>
                                          <p:spTgt spid="5">
                                            <p:graphicEl>
                                              <a:dgm id="{9003B27A-3CAE-4756-A28B-81B9B5A5F0B8}"/>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graphicEl>
                                              <a:dgm id="{8FE4529C-110B-4E12-962E-B53EC55D7743}"/>
                                            </p:graphicEl>
                                          </p:spTgt>
                                        </p:tgtEl>
                                        <p:attrNameLst>
                                          <p:attrName>style.visibility</p:attrName>
                                        </p:attrNameLst>
                                      </p:cBhvr>
                                      <p:to>
                                        <p:strVal val="visible"/>
                                      </p:to>
                                    </p:set>
                                    <p:animEffect transition="in" filter="fade">
                                      <p:cBhvr>
                                        <p:cTn id="12" dur="500"/>
                                        <p:tgtEl>
                                          <p:spTgt spid="5">
                                            <p:graphicEl>
                                              <a:dgm id="{8FE4529C-110B-4E12-962E-B53EC55D7743}"/>
                                            </p:graphic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
                                            <p:graphicEl>
                                              <a:dgm id="{106CD80E-B64F-43C9-88C3-5C8803C1FAE8}"/>
                                            </p:graphicEl>
                                          </p:spTgt>
                                        </p:tgtEl>
                                        <p:attrNameLst>
                                          <p:attrName>style.visibility</p:attrName>
                                        </p:attrNameLst>
                                      </p:cBhvr>
                                      <p:to>
                                        <p:strVal val="visible"/>
                                      </p:to>
                                    </p:set>
                                    <p:animEffect transition="in" filter="fade">
                                      <p:cBhvr>
                                        <p:cTn id="15" dur="500"/>
                                        <p:tgtEl>
                                          <p:spTgt spid="5">
                                            <p:graphicEl>
                                              <a:dgm id="{106CD80E-B64F-43C9-88C3-5C8803C1FAE8}"/>
                                            </p:graphic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P spid="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u 1">
            <a:extLst>
              <a:ext uri="{FF2B5EF4-FFF2-40B4-BE49-F238E27FC236}">
                <a16:creationId xmlns:a16="http://schemas.microsoft.com/office/drawing/2014/main" id="{69D69F09-FD82-487C-9EA3-623C6D59DF83}"/>
              </a:ext>
            </a:extLst>
          </p:cNvPr>
          <p:cNvSpPr>
            <a:spLocks noGrp="1"/>
          </p:cNvSpPr>
          <p:nvPr>
            <p:ph type="title"/>
          </p:nvPr>
        </p:nvSpPr>
        <p:spPr/>
        <p:txBody>
          <a:bodyPr/>
          <a:lstStyle/>
          <a:p>
            <a:pPr algn="ctr"/>
            <a:r>
              <a:rPr lang="ro-RO" dirty="0">
                <a:latin typeface="Times New Roman" panose="02020603050405020304" pitchFamily="18" charset="0"/>
                <a:cs typeface="Times New Roman" panose="02020603050405020304" pitchFamily="18" charset="0"/>
              </a:rPr>
              <a:t>Dar cum funcționează?</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Al </a:t>
            </a:r>
            <a:r>
              <a:rPr lang="ro-RO" dirty="0">
                <a:latin typeface="Times New Roman" panose="02020603050405020304" pitchFamily="18" charset="0"/>
                <a:cs typeface="Times New Roman" panose="02020603050405020304" pitchFamily="18" charset="0"/>
              </a:rPr>
              <a:t>doilea pas:</a:t>
            </a:r>
            <a:endParaRPr lang="ro-RO" dirty="0"/>
          </a:p>
        </p:txBody>
      </p:sp>
      <p:pic>
        <p:nvPicPr>
          <p:cNvPr id="5" name="Imagine 4">
            <a:extLst>
              <a:ext uri="{FF2B5EF4-FFF2-40B4-BE49-F238E27FC236}">
                <a16:creationId xmlns:a16="http://schemas.microsoft.com/office/drawing/2014/main" id="{89773113-0A63-433D-B880-10146FFFF782}"/>
              </a:ext>
            </a:extLst>
          </p:cNvPr>
          <p:cNvPicPr>
            <a:picLocks noChangeAspect="1"/>
          </p:cNvPicPr>
          <p:nvPr/>
        </p:nvPicPr>
        <p:blipFill>
          <a:blip r:embed="rId3"/>
          <a:stretch>
            <a:fillRect/>
          </a:stretch>
        </p:blipFill>
        <p:spPr>
          <a:xfrm>
            <a:off x="838200" y="2409431"/>
            <a:ext cx="3051542" cy="3048393"/>
          </a:xfrm>
          <a:prstGeom prst="rect">
            <a:avLst/>
          </a:prstGeom>
        </p:spPr>
      </p:pic>
      <p:pic>
        <p:nvPicPr>
          <p:cNvPr id="7" name="Imagine 6">
            <a:extLst>
              <a:ext uri="{FF2B5EF4-FFF2-40B4-BE49-F238E27FC236}">
                <a16:creationId xmlns:a16="http://schemas.microsoft.com/office/drawing/2014/main" id="{D4E6A462-950A-460D-A992-B9991C5A81B6}"/>
              </a:ext>
            </a:extLst>
          </p:cNvPr>
          <p:cNvPicPr>
            <a:picLocks noChangeAspect="1"/>
          </p:cNvPicPr>
          <p:nvPr/>
        </p:nvPicPr>
        <p:blipFill>
          <a:blip r:embed="rId3"/>
          <a:stretch>
            <a:fillRect/>
          </a:stretch>
        </p:blipFill>
        <p:spPr>
          <a:xfrm>
            <a:off x="9641941" y="1690688"/>
            <a:ext cx="1474714" cy="1473193"/>
          </a:xfrm>
          <a:prstGeom prst="rect">
            <a:avLst/>
          </a:prstGeom>
        </p:spPr>
      </p:pic>
      <p:pic>
        <p:nvPicPr>
          <p:cNvPr id="9" name="Imagine 8">
            <a:extLst>
              <a:ext uri="{FF2B5EF4-FFF2-40B4-BE49-F238E27FC236}">
                <a16:creationId xmlns:a16="http://schemas.microsoft.com/office/drawing/2014/main" id="{91F2F2A8-13E0-4A76-9B49-A5D0A40A0893}"/>
              </a:ext>
            </a:extLst>
          </p:cNvPr>
          <p:cNvPicPr>
            <a:picLocks noChangeAspect="1"/>
          </p:cNvPicPr>
          <p:nvPr/>
        </p:nvPicPr>
        <p:blipFill>
          <a:blip r:embed="rId4"/>
          <a:stretch>
            <a:fillRect/>
          </a:stretch>
        </p:blipFill>
        <p:spPr>
          <a:xfrm>
            <a:off x="838200" y="2391579"/>
            <a:ext cx="3060862" cy="3048393"/>
          </a:xfrm>
          <a:prstGeom prst="rect">
            <a:avLst/>
          </a:prstGeom>
        </p:spPr>
      </p:pic>
      <p:pic>
        <p:nvPicPr>
          <p:cNvPr id="10" name="Imagine 9">
            <a:extLst>
              <a:ext uri="{FF2B5EF4-FFF2-40B4-BE49-F238E27FC236}">
                <a16:creationId xmlns:a16="http://schemas.microsoft.com/office/drawing/2014/main" id="{D28AEEFB-406D-4075-9892-1CA56CD5D29A}"/>
              </a:ext>
            </a:extLst>
          </p:cNvPr>
          <p:cNvPicPr>
            <a:picLocks noChangeAspect="1"/>
          </p:cNvPicPr>
          <p:nvPr/>
        </p:nvPicPr>
        <p:blipFill>
          <a:blip r:embed="rId4"/>
          <a:stretch>
            <a:fillRect/>
          </a:stretch>
        </p:blipFill>
        <p:spPr>
          <a:xfrm>
            <a:off x="9641941" y="3429000"/>
            <a:ext cx="1474714" cy="1468706"/>
          </a:xfrm>
          <a:prstGeom prst="rect">
            <a:avLst/>
          </a:prstGeom>
        </p:spPr>
      </p:pic>
      <p:pic>
        <p:nvPicPr>
          <p:cNvPr id="12" name="Imagine 11">
            <a:extLst>
              <a:ext uri="{FF2B5EF4-FFF2-40B4-BE49-F238E27FC236}">
                <a16:creationId xmlns:a16="http://schemas.microsoft.com/office/drawing/2014/main" id="{5FD371B5-1A74-42AD-B3DC-72C90D4132A7}"/>
              </a:ext>
            </a:extLst>
          </p:cNvPr>
          <p:cNvPicPr>
            <a:picLocks noChangeAspect="1"/>
          </p:cNvPicPr>
          <p:nvPr/>
        </p:nvPicPr>
        <p:blipFill>
          <a:blip r:embed="rId5"/>
          <a:stretch>
            <a:fillRect/>
          </a:stretch>
        </p:blipFill>
        <p:spPr>
          <a:xfrm>
            <a:off x="866398" y="2400505"/>
            <a:ext cx="3032664" cy="3048393"/>
          </a:xfrm>
          <a:prstGeom prst="rect">
            <a:avLst/>
          </a:prstGeom>
        </p:spPr>
      </p:pic>
      <p:pic>
        <p:nvPicPr>
          <p:cNvPr id="13" name="Imagine 12">
            <a:extLst>
              <a:ext uri="{FF2B5EF4-FFF2-40B4-BE49-F238E27FC236}">
                <a16:creationId xmlns:a16="http://schemas.microsoft.com/office/drawing/2014/main" id="{B50CBA63-770E-4EBE-9856-3FA52384925F}"/>
              </a:ext>
            </a:extLst>
          </p:cNvPr>
          <p:cNvPicPr>
            <a:picLocks noChangeAspect="1"/>
          </p:cNvPicPr>
          <p:nvPr/>
        </p:nvPicPr>
        <p:blipFill>
          <a:blip r:embed="rId5"/>
          <a:stretch>
            <a:fillRect/>
          </a:stretch>
        </p:blipFill>
        <p:spPr>
          <a:xfrm>
            <a:off x="9641941" y="5162825"/>
            <a:ext cx="1465592" cy="1473193"/>
          </a:xfrm>
          <a:prstGeom prst="rect">
            <a:avLst/>
          </a:prstGeom>
        </p:spPr>
      </p:pic>
      <p:sp>
        <p:nvSpPr>
          <p:cNvPr id="14" name="CasetăText 13">
            <a:extLst>
              <a:ext uri="{FF2B5EF4-FFF2-40B4-BE49-F238E27FC236}">
                <a16:creationId xmlns:a16="http://schemas.microsoft.com/office/drawing/2014/main" id="{5F6E47DA-D8F1-439F-BB02-76962A9C795A}"/>
              </a:ext>
            </a:extLst>
          </p:cNvPr>
          <p:cNvSpPr txBox="1"/>
          <p:nvPr/>
        </p:nvSpPr>
        <p:spPr>
          <a:xfrm>
            <a:off x="5032236" y="3518128"/>
            <a:ext cx="3476531" cy="830997"/>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sym typeface="Wingdings" panose="05000000000000000000" pitchFamily="2" charset="2"/>
              </a:rPr>
              <a:t>Video                    Imagine</a:t>
            </a:r>
          </a:p>
          <a:p>
            <a:r>
              <a:rPr lang="en-US" sz="2400" dirty="0">
                <a:latin typeface="Times New Roman" panose="02020603050405020304" pitchFamily="18" charset="0"/>
                <a:cs typeface="Times New Roman" panose="02020603050405020304" pitchFamily="18" charset="0"/>
                <a:sym typeface="Wingdings" panose="05000000000000000000" pitchFamily="2" charset="2"/>
              </a:rPr>
              <a:t>                              </a:t>
            </a:r>
            <a:endParaRPr lang="ro-RO"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677364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childTnLst>
                          </p:cTn>
                        </p:par>
                        <p:par>
                          <p:cTn id="20" fill="hold">
                            <p:stCondLst>
                              <p:cond delay="500"/>
                            </p:stCondLst>
                            <p:childTnLst>
                              <p:par>
                                <p:cTn id="21" presetID="10" presetClass="entr" presetSubtype="0" fill="hold" nodeType="after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childTnLst>
                          </p:cTn>
                        </p:par>
                        <p:par>
                          <p:cTn id="24" fill="hold">
                            <p:stCondLst>
                              <p:cond delay="1000"/>
                            </p:stCondLst>
                            <p:childTnLst>
                              <p:par>
                                <p:cTn id="25" presetID="10" presetClass="entr" presetSubtype="0" fill="hold" nodeType="after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childTnLst>
                          </p:cTn>
                        </p:par>
                        <p:par>
                          <p:cTn id="28" fill="hold">
                            <p:stCondLst>
                              <p:cond delay="1500"/>
                            </p:stCondLst>
                            <p:childTnLst>
                              <p:par>
                                <p:cTn id="29" presetID="10" presetClass="entr" presetSubtype="0" fill="hold" nodeType="after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u 1">
            <a:extLst>
              <a:ext uri="{FF2B5EF4-FFF2-40B4-BE49-F238E27FC236}">
                <a16:creationId xmlns:a16="http://schemas.microsoft.com/office/drawing/2014/main" id="{C24A04F4-1921-49FF-B9C2-19AE2CF70D9C}"/>
              </a:ext>
            </a:extLst>
          </p:cNvPr>
          <p:cNvSpPr>
            <a:spLocks noGrp="1"/>
          </p:cNvSpPr>
          <p:nvPr>
            <p:ph type="title"/>
          </p:nvPr>
        </p:nvSpPr>
        <p:spPr/>
        <p:txBody>
          <a:bodyPr/>
          <a:lstStyle/>
          <a:p>
            <a:pPr algn="ctr"/>
            <a:r>
              <a:rPr lang="ro-RO" dirty="0">
                <a:latin typeface="Times New Roman" panose="02020603050405020304" pitchFamily="18" charset="0"/>
                <a:cs typeface="Times New Roman" panose="02020603050405020304" pitchFamily="18" charset="0"/>
              </a:rPr>
              <a:t>Dar cum funcționează?</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Al </a:t>
            </a:r>
            <a:r>
              <a:rPr lang="en-US" dirty="0" err="1">
                <a:latin typeface="Times New Roman" panose="02020603050405020304" pitchFamily="18" charset="0"/>
                <a:cs typeface="Times New Roman" panose="02020603050405020304" pitchFamily="18" charset="0"/>
              </a:rPr>
              <a:t>treilea</a:t>
            </a:r>
            <a:r>
              <a:rPr lang="ro-RO" dirty="0">
                <a:latin typeface="Times New Roman" panose="02020603050405020304" pitchFamily="18" charset="0"/>
                <a:cs typeface="Times New Roman" panose="02020603050405020304" pitchFamily="18" charset="0"/>
              </a:rPr>
              <a:t> pas:</a:t>
            </a:r>
            <a:endParaRPr lang="ro-RO" dirty="0"/>
          </a:p>
        </p:txBody>
      </p:sp>
      <p:pic>
        <p:nvPicPr>
          <p:cNvPr id="4" name="Imagine 3">
            <a:extLst>
              <a:ext uri="{FF2B5EF4-FFF2-40B4-BE49-F238E27FC236}">
                <a16:creationId xmlns:a16="http://schemas.microsoft.com/office/drawing/2014/main" id="{BA936749-76F7-48DC-B6F0-0DE65790D4C1}"/>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200" y="2505075"/>
            <a:ext cx="3162300" cy="3093965"/>
          </a:xfrm>
          <a:prstGeom prst="rect">
            <a:avLst/>
          </a:prstGeom>
          <a:noFill/>
          <a:ln>
            <a:noFill/>
          </a:ln>
        </p:spPr>
      </p:pic>
      <p:pic>
        <p:nvPicPr>
          <p:cNvPr id="8" name="Imagine 7">
            <a:extLst>
              <a:ext uri="{FF2B5EF4-FFF2-40B4-BE49-F238E27FC236}">
                <a16:creationId xmlns:a16="http://schemas.microsoft.com/office/drawing/2014/main" id="{BCEF9DC5-7145-4DA6-BEA6-174D19D230D2}"/>
              </a:ext>
            </a:extLst>
          </p:cNvPr>
          <p:cNvPicPr>
            <a:picLocks noChangeAspect="1"/>
          </p:cNvPicPr>
          <p:nvPr/>
        </p:nvPicPr>
        <p:blipFill>
          <a:blip r:embed="rId4"/>
          <a:stretch>
            <a:fillRect/>
          </a:stretch>
        </p:blipFill>
        <p:spPr>
          <a:xfrm>
            <a:off x="7671566" y="2505075"/>
            <a:ext cx="3088584" cy="3093965"/>
          </a:xfrm>
          <a:prstGeom prst="rect">
            <a:avLst/>
          </a:prstGeom>
        </p:spPr>
      </p:pic>
      <p:pic>
        <p:nvPicPr>
          <p:cNvPr id="10" name="Imagine 9">
            <a:extLst>
              <a:ext uri="{FF2B5EF4-FFF2-40B4-BE49-F238E27FC236}">
                <a16:creationId xmlns:a16="http://schemas.microsoft.com/office/drawing/2014/main" id="{2AD8D5A9-0430-46D3-A306-12DF248FF7E3}"/>
              </a:ext>
            </a:extLst>
          </p:cNvPr>
          <p:cNvPicPr>
            <a:picLocks noChangeAspect="1"/>
          </p:cNvPicPr>
          <p:nvPr/>
        </p:nvPicPr>
        <p:blipFill>
          <a:blip r:embed="rId5"/>
          <a:stretch>
            <a:fillRect/>
          </a:stretch>
        </p:blipFill>
        <p:spPr>
          <a:xfrm>
            <a:off x="7676994" y="2505075"/>
            <a:ext cx="3093965" cy="3093965"/>
          </a:xfrm>
          <a:prstGeom prst="rect">
            <a:avLst/>
          </a:prstGeom>
        </p:spPr>
      </p:pic>
      <p:pic>
        <p:nvPicPr>
          <p:cNvPr id="12" name="Imagine 11">
            <a:extLst>
              <a:ext uri="{FF2B5EF4-FFF2-40B4-BE49-F238E27FC236}">
                <a16:creationId xmlns:a16="http://schemas.microsoft.com/office/drawing/2014/main" id="{5666BD23-08A1-40EA-898C-20F7E440409B}"/>
              </a:ext>
            </a:extLst>
          </p:cNvPr>
          <p:cNvPicPr>
            <a:picLocks noChangeAspect="1"/>
          </p:cNvPicPr>
          <p:nvPr/>
        </p:nvPicPr>
        <p:blipFill>
          <a:blip r:embed="rId6"/>
          <a:stretch>
            <a:fillRect/>
          </a:stretch>
        </p:blipFill>
        <p:spPr>
          <a:xfrm>
            <a:off x="7693327" y="2505074"/>
            <a:ext cx="3099393" cy="3093965"/>
          </a:xfrm>
          <a:prstGeom prst="rect">
            <a:avLst/>
          </a:prstGeom>
        </p:spPr>
      </p:pic>
      <p:pic>
        <p:nvPicPr>
          <p:cNvPr id="14" name="Imagine 13">
            <a:extLst>
              <a:ext uri="{FF2B5EF4-FFF2-40B4-BE49-F238E27FC236}">
                <a16:creationId xmlns:a16="http://schemas.microsoft.com/office/drawing/2014/main" id="{3983BE56-84AD-4558-862A-F64168271597}"/>
              </a:ext>
            </a:extLst>
          </p:cNvPr>
          <p:cNvPicPr>
            <a:picLocks noChangeAspect="1"/>
          </p:cNvPicPr>
          <p:nvPr/>
        </p:nvPicPr>
        <p:blipFill>
          <a:blip r:embed="rId7"/>
          <a:stretch>
            <a:fillRect/>
          </a:stretch>
        </p:blipFill>
        <p:spPr>
          <a:xfrm>
            <a:off x="7693327" y="2505073"/>
            <a:ext cx="3121154" cy="3093966"/>
          </a:xfrm>
          <a:prstGeom prst="rect">
            <a:avLst/>
          </a:prstGeom>
        </p:spPr>
      </p:pic>
      <p:sp>
        <p:nvSpPr>
          <p:cNvPr id="3" name="CasetăText 2">
            <a:extLst>
              <a:ext uri="{FF2B5EF4-FFF2-40B4-BE49-F238E27FC236}">
                <a16:creationId xmlns:a16="http://schemas.microsoft.com/office/drawing/2014/main" id="{1E775E01-3FAD-4A57-8572-16FA08BED1AC}"/>
              </a:ext>
            </a:extLst>
          </p:cNvPr>
          <p:cNvSpPr txBox="1"/>
          <p:nvPr/>
        </p:nvSpPr>
        <p:spPr>
          <a:xfrm>
            <a:off x="1524000" y="1874982"/>
            <a:ext cx="1828800" cy="369332"/>
          </a:xfrm>
          <a:prstGeom prst="rect">
            <a:avLst/>
          </a:prstGeom>
          <a:noFill/>
        </p:spPr>
        <p:txBody>
          <a:bodyPr wrap="square" rtlCol="0">
            <a:spAutoFit/>
          </a:bodyPr>
          <a:lstStyle/>
          <a:p>
            <a:pPr algn="ctr"/>
            <a:r>
              <a:rPr lang="ro-RO" b="1" dirty="0">
                <a:latin typeface="Times New Roman" panose="02020603050405020304" pitchFamily="18" charset="0"/>
                <a:cs typeface="Times New Roman" panose="02020603050405020304" pitchFamily="18" charset="0"/>
              </a:rPr>
              <a:t>Înainte</a:t>
            </a:r>
          </a:p>
        </p:txBody>
      </p:sp>
      <p:sp>
        <p:nvSpPr>
          <p:cNvPr id="9" name="CasetăText 8">
            <a:extLst>
              <a:ext uri="{FF2B5EF4-FFF2-40B4-BE49-F238E27FC236}">
                <a16:creationId xmlns:a16="http://schemas.microsoft.com/office/drawing/2014/main" id="{F66DE899-A200-46CF-A2B8-5AFA6CC6395A}"/>
              </a:ext>
            </a:extLst>
          </p:cNvPr>
          <p:cNvSpPr txBox="1"/>
          <p:nvPr/>
        </p:nvSpPr>
        <p:spPr>
          <a:xfrm>
            <a:off x="8301458" y="1842655"/>
            <a:ext cx="1828800" cy="369332"/>
          </a:xfrm>
          <a:prstGeom prst="rect">
            <a:avLst/>
          </a:prstGeom>
          <a:noFill/>
        </p:spPr>
        <p:txBody>
          <a:bodyPr wrap="square" rtlCol="0">
            <a:spAutoFit/>
          </a:bodyPr>
          <a:lstStyle/>
          <a:p>
            <a:pPr algn="ctr"/>
            <a:r>
              <a:rPr lang="ro-RO" b="1" dirty="0">
                <a:latin typeface="Times New Roman" panose="02020603050405020304" pitchFamily="18" charset="0"/>
                <a:cs typeface="Times New Roman" panose="02020603050405020304" pitchFamily="18" charset="0"/>
              </a:rPr>
              <a:t>D</a:t>
            </a:r>
            <a:r>
              <a:rPr lang="en-US" b="1" dirty="0">
                <a:latin typeface="Times New Roman" panose="02020603050405020304" pitchFamily="18" charset="0"/>
                <a:cs typeface="Times New Roman" panose="02020603050405020304" pitchFamily="18" charset="0"/>
              </a:rPr>
              <a:t>u</a:t>
            </a:r>
            <a:r>
              <a:rPr lang="ro-RO" b="1" dirty="0" err="1">
                <a:latin typeface="Times New Roman" panose="02020603050405020304" pitchFamily="18" charset="0"/>
                <a:cs typeface="Times New Roman" panose="02020603050405020304" pitchFamily="18" charset="0"/>
              </a:rPr>
              <a:t>pă</a:t>
            </a:r>
            <a:endParaRPr lang="ro-RO"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17371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500"/>
                                        <p:tgtEl>
                                          <p:spTgt spid="10"/>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fade">
                                      <p:cBhvr>
                                        <p:cTn id="30" dur="500"/>
                                        <p:tgtEl>
                                          <p:spTgt spid="12"/>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fade">
                                      <p:cBhvr>
                                        <p:cTn id="35"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u 1">
            <a:extLst>
              <a:ext uri="{FF2B5EF4-FFF2-40B4-BE49-F238E27FC236}">
                <a16:creationId xmlns:a16="http://schemas.microsoft.com/office/drawing/2014/main" id="{91C6E1C0-0A30-4708-8D6F-5033D88C9DAF}"/>
              </a:ext>
            </a:extLst>
          </p:cNvPr>
          <p:cNvSpPr>
            <a:spLocks noGrp="1"/>
          </p:cNvSpPr>
          <p:nvPr>
            <p:ph type="title"/>
          </p:nvPr>
        </p:nvSpPr>
        <p:spPr/>
        <p:txBody>
          <a:bodyPr/>
          <a:lstStyle/>
          <a:p>
            <a:pPr algn="ctr"/>
            <a:r>
              <a:rPr lang="ro-RO" dirty="0">
                <a:latin typeface="Times New Roman" panose="02020603050405020304" pitchFamily="18" charset="0"/>
                <a:cs typeface="Times New Roman" panose="02020603050405020304" pitchFamily="18" charset="0"/>
              </a:rPr>
              <a:t>Dar cum funcționează?</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Al </a:t>
            </a:r>
            <a:r>
              <a:rPr lang="en-US" dirty="0" err="1">
                <a:latin typeface="Times New Roman" panose="02020603050405020304" pitchFamily="18" charset="0"/>
                <a:cs typeface="Times New Roman" panose="02020603050405020304" pitchFamily="18" charset="0"/>
              </a:rPr>
              <a:t>patrulea</a:t>
            </a:r>
            <a:r>
              <a:rPr lang="ro-RO" dirty="0">
                <a:latin typeface="Times New Roman" panose="02020603050405020304" pitchFamily="18" charset="0"/>
                <a:cs typeface="Times New Roman" panose="02020603050405020304" pitchFamily="18" charset="0"/>
              </a:rPr>
              <a:t> pas:</a:t>
            </a:r>
            <a:endParaRPr lang="ro-RO" dirty="0"/>
          </a:p>
        </p:txBody>
      </p:sp>
      <p:pic>
        <p:nvPicPr>
          <p:cNvPr id="5" name="Imagine 4">
            <a:extLst>
              <a:ext uri="{FF2B5EF4-FFF2-40B4-BE49-F238E27FC236}">
                <a16:creationId xmlns:a16="http://schemas.microsoft.com/office/drawing/2014/main" id="{C4D184B6-3D43-435C-BE86-AE92007E058B}"/>
              </a:ext>
            </a:extLst>
          </p:cNvPr>
          <p:cNvPicPr>
            <a:picLocks noChangeAspect="1"/>
          </p:cNvPicPr>
          <p:nvPr/>
        </p:nvPicPr>
        <p:blipFill>
          <a:blip r:embed="rId3"/>
          <a:stretch>
            <a:fillRect/>
          </a:stretch>
        </p:blipFill>
        <p:spPr>
          <a:xfrm>
            <a:off x="838200" y="2525486"/>
            <a:ext cx="3099012" cy="3104429"/>
          </a:xfrm>
          <a:prstGeom prst="rect">
            <a:avLst/>
          </a:prstGeom>
        </p:spPr>
      </p:pic>
      <p:pic>
        <p:nvPicPr>
          <p:cNvPr id="7" name="Imagine 6">
            <a:extLst>
              <a:ext uri="{FF2B5EF4-FFF2-40B4-BE49-F238E27FC236}">
                <a16:creationId xmlns:a16="http://schemas.microsoft.com/office/drawing/2014/main" id="{BEB005B2-D6CB-4E86-8829-000E6E51B342}"/>
              </a:ext>
            </a:extLst>
          </p:cNvPr>
          <p:cNvPicPr>
            <a:picLocks noChangeAspect="1"/>
          </p:cNvPicPr>
          <p:nvPr/>
        </p:nvPicPr>
        <p:blipFill>
          <a:blip r:embed="rId4"/>
          <a:stretch>
            <a:fillRect/>
          </a:stretch>
        </p:blipFill>
        <p:spPr>
          <a:xfrm>
            <a:off x="8118766" y="2525486"/>
            <a:ext cx="3104429" cy="3104429"/>
          </a:xfrm>
          <a:prstGeom prst="rect">
            <a:avLst/>
          </a:prstGeom>
        </p:spPr>
      </p:pic>
      <p:sp>
        <p:nvSpPr>
          <p:cNvPr id="8" name="CasetăText 7">
            <a:extLst>
              <a:ext uri="{FF2B5EF4-FFF2-40B4-BE49-F238E27FC236}">
                <a16:creationId xmlns:a16="http://schemas.microsoft.com/office/drawing/2014/main" id="{96E5DB3A-C23E-4545-AC2A-0D6ED526D341}"/>
              </a:ext>
            </a:extLst>
          </p:cNvPr>
          <p:cNvSpPr txBox="1"/>
          <p:nvPr/>
        </p:nvSpPr>
        <p:spPr>
          <a:xfrm>
            <a:off x="1473306" y="1985385"/>
            <a:ext cx="1828800" cy="369332"/>
          </a:xfrm>
          <a:prstGeom prst="rect">
            <a:avLst/>
          </a:prstGeom>
          <a:noFill/>
        </p:spPr>
        <p:txBody>
          <a:bodyPr wrap="square" rtlCol="0">
            <a:spAutoFit/>
          </a:bodyPr>
          <a:lstStyle/>
          <a:p>
            <a:pPr algn="ctr"/>
            <a:r>
              <a:rPr lang="ro-RO" b="1" dirty="0">
                <a:latin typeface="Times New Roman" panose="02020603050405020304" pitchFamily="18" charset="0"/>
                <a:cs typeface="Times New Roman" panose="02020603050405020304" pitchFamily="18" charset="0"/>
              </a:rPr>
              <a:t>Înainte</a:t>
            </a:r>
          </a:p>
        </p:txBody>
      </p:sp>
      <p:sp>
        <p:nvSpPr>
          <p:cNvPr id="9" name="CasetăText 8">
            <a:extLst>
              <a:ext uri="{FF2B5EF4-FFF2-40B4-BE49-F238E27FC236}">
                <a16:creationId xmlns:a16="http://schemas.microsoft.com/office/drawing/2014/main" id="{1D30555A-6BD5-49AE-85F5-0138613646FA}"/>
              </a:ext>
            </a:extLst>
          </p:cNvPr>
          <p:cNvSpPr txBox="1"/>
          <p:nvPr/>
        </p:nvSpPr>
        <p:spPr>
          <a:xfrm>
            <a:off x="8756580" y="1936946"/>
            <a:ext cx="1828800" cy="369332"/>
          </a:xfrm>
          <a:prstGeom prst="rect">
            <a:avLst/>
          </a:prstGeom>
          <a:noFill/>
        </p:spPr>
        <p:txBody>
          <a:bodyPr wrap="square" rtlCol="0">
            <a:spAutoFit/>
          </a:bodyPr>
          <a:lstStyle/>
          <a:p>
            <a:pPr algn="ctr"/>
            <a:r>
              <a:rPr lang="ro-RO" b="1" dirty="0">
                <a:latin typeface="Times New Roman" panose="02020603050405020304" pitchFamily="18" charset="0"/>
                <a:cs typeface="Times New Roman" panose="02020603050405020304" pitchFamily="18" charset="0"/>
              </a:rPr>
              <a:t>D</a:t>
            </a:r>
            <a:r>
              <a:rPr lang="en-US" b="1" dirty="0">
                <a:latin typeface="Times New Roman" panose="02020603050405020304" pitchFamily="18" charset="0"/>
                <a:cs typeface="Times New Roman" panose="02020603050405020304" pitchFamily="18" charset="0"/>
              </a:rPr>
              <a:t>u</a:t>
            </a:r>
            <a:r>
              <a:rPr lang="ro-RO" b="1" dirty="0" err="1">
                <a:latin typeface="Times New Roman" panose="02020603050405020304" pitchFamily="18" charset="0"/>
                <a:cs typeface="Times New Roman" panose="02020603050405020304" pitchFamily="18" charset="0"/>
              </a:rPr>
              <a:t>pă</a:t>
            </a:r>
            <a:endParaRPr lang="ro-RO"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57145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u 1">
            <a:extLst>
              <a:ext uri="{FF2B5EF4-FFF2-40B4-BE49-F238E27FC236}">
                <a16:creationId xmlns:a16="http://schemas.microsoft.com/office/drawing/2014/main" id="{31BA03C3-5BA0-4297-B9CD-A33F79F0C494}"/>
              </a:ext>
            </a:extLst>
          </p:cNvPr>
          <p:cNvSpPr>
            <a:spLocks noGrp="1"/>
          </p:cNvSpPr>
          <p:nvPr>
            <p:ph type="title"/>
          </p:nvPr>
        </p:nvSpPr>
        <p:spPr/>
        <p:txBody>
          <a:bodyPr/>
          <a:lstStyle/>
          <a:p>
            <a:pPr algn="ctr"/>
            <a:r>
              <a:rPr lang="ro-RO" dirty="0">
                <a:latin typeface="Times New Roman" panose="02020603050405020304" pitchFamily="18" charset="0"/>
                <a:cs typeface="Times New Roman" panose="02020603050405020304" pitchFamily="18" charset="0"/>
              </a:rPr>
              <a:t>Dar cum funcționează?</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Al </a:t>
            </a:r>
            <a:r>
              <a:rPr lang="en-US" dirty="0" err="1">
                <a:latin typeface="Times New Roman" panose="02020603050405020304" pitchFamily="18" charset="0"/>
                <a:cs typeface="Times New Roman" panose="02020603050405020304" pitchFamily="18" charset="0"/>
              </a:rPr>
              <a:t>cincilea</a:t>
            </a:r>
            <a:r>
              <a:rPr lang="ro-RO" dirty="0">
                <a:latin typeface="Times New Roman" panose="02020603050405020304" pitchFamily="18" charset="0"/>
                <a:cs typeface="Times New Roman" panose="02020603050405020304" pitchFamily="18" charset="0"/>
              </a:rPr>
              <a:t> pas:</a:t>
            </a:r>
            <a:endParaRPr lang="ro-RO" dirty="0"/>
          </a:p>
        </p:txBody>
      </p:sp>
      <p:pic>
        <p:nvPicPr>
          <p:cNvPr id="4" name="Imagine 3">
            <a:extLst>
              <a:ext uri="{FF2B5EF4-FFF2-40B4-BE49-F238E27FC236}">
                <a16:creationId xmlns:a16="http://schemas.microsoft.com/office/drawing/2014/main" id="{3CF26707-8CA7-4103-966C-21C3A53BE8A2}"/>
              </a:ext>
            </a:extLst>
          </p:cNvPr>
          <p:cNvPicPr>
            <a:picLocks noChangeAspect="1"/>
          </p:cNvPicPr>
          <p:nvPr/>
        </p:nvPicPr>
        <p:blipFill>
          <a:blip r:embed="rId3"/>
          <a:stretch>
            <a:fillRect/>
          </a:stretch>
        </p:blipFill>
        <p:spPr>
          <a:xfrm>
            <a:off x="838200" y="2579915"/>
            <a:ext cx="3104429" cy="3104429"/>
          </a:xfrm>
          <a:prstGeom prst="rect">
            <a:avLst/>
          </a:prstGeom>
        </p:spPr>
      </p:pic>
      <p:pic>
        <p:nvPicPr>
          <p:cNvPr id="6" name="Imagine 5">
            <a:extLst>
              <a:ext uri="{FF2B5EF4-FFF2-40B4-BE49-F238E27FC236}">
                <a16:creationId xmlns:a16="http://schemas.microsoft.com/office/drawing/2014/main" id="{8F34F714-7F39-4A10-8172-591FF9E75DAD}"/>
              </a:ext>
            </a:extLst>
          </p:cNvPr>
          <p:cNvPicPr>
            <a:picLocks noChangeAspect="1"/>
          </p:cNvPicPr>
          <p:nvPr/>
        </p:nvPicPr>
        <p:blipFill>
          <a:blip r:embed="rId4"/>
          <a:stretch>
            <a:fillRect/>
          </a:stretch>
        </p:blipFill>
        <p:spPr>
          <a:xfrm>
            <a:off x="7309058" y="2566932"/>
            <a:ext cx="1517053" cy="1545929"/>
          </a:xfrm>
          <a:prstGeom prst="rect">
            <a:avLst/>
          </a:prstGeom>
        </p:spPr>
      </p:pic>
      <p:pic>
        <p:nvPicPr>
          <p:cNvPr id="8" name="Imagine 7">
            <a:extLst>
              <a:ext uri="{FF2B5EF4-FFF2-40B4-BE49-F238E27FC236}">
                <a16:creationId xmlns:a16="http://schemas.microsoft.com/office/drawing/2014/main" id="{4EB4D4E5-98BC-4C3F-BEF3-AABB34BADC40}"/>
              </a:ext>
            </a:extLst>
          </p:cNvPr>
          <p:cNvPicPr>
            <a:picLocks noChangeAspect="1"/>
          </p:cNvPicPr>
          <p:nvPr/>
        </p:nvPicPr>
        <p:blipFill>
          <a:blip r:embed="rId5"/>
          <a:stretch>
            <a:fillRect/>
          </a:stretch>
        </p:blipFill>
        <p:spPr>
          <a:xfrm>
            <a:off x="7309058" y="4164379"/>
            <a:ext cx="1517053" cy="1519965"/>
          </a:xfrm>
          <a:prstGeom prst="rect">
            <a:avLst/>
          </a:prstGeom>
        </p:spPr>
      </p:pic>
      <p:pic>
        <p:nvPicPr>
          <p:cNvPr id="10" name="Imagine 9">
            <a:extLst>
              <a:ext uri="{FF2B5EF4-FFF2-40B4-BE49-F238E27FC236}">
                <a16:creationId xmlns:a16="http://schemas.microsoft.com/office/drawing/2014/main" id="{27C304C4-B246-4415-951D-2041F1930857}"/>
              </a:ext>
            </a:extLst>
          </p:cNvPr>
          <p:cNvPicPr>
            <a:picLocks noChangeAspect="1"/>
          </p:cNvPicPr>
          <p:nvPr/>
        </p:nvPicPr>
        <p:blipFill>
          <a:blip r:embed="rId6"/>
          <a:stretch>
            <a:fillRect/>
          </a:stretch>
        </p:blipFill>
        <p:spPr>
          <a:xfrm>
            <a:off x="8964237" y="4164379"/>
            <a:ext cx="1517053" cy="1519965"/>
          </a:xfrm>
          <a:prstGeom prst="rect">
            <a:avLst/>
          </a:prstGeom>
        </p:spPr>
      </p:pic>
      <p:pic>
        <p:nvPicPr>
          <p:cNvPr id="12" name="Imagine 11">
            <a:extLst>
              <a:ext uri="{FF2B5EF4-FFF2-40B4-BE49-F238E27FC236}">
                <a16:creationId xmlns:a16="http://schemas.microsoft.com/office/drawing/2014/main" id="{A67B07E9-31B0-4549-8B63-6227F0C0175E}"/>
              </a:ext>
            </a:extLst>
          </p:cNvPr>
          <p:cNvPicPr>
            <a:picLocks noChangeAspect="1"/>
          </p:cNvPicPr>
          <p:nvPr/>
        </p:nvPicPr>
        <p:blipFill>
          <a:blip r:embed="rId7"/>
          <a:stretch>
            <a:fillRect/>
          </a:stretch>
        </p:blipFill>
        <p:spPr>
          <a:xfrm>
            <a:off x="8964236" y="2592896"/>
            <a:ext cx="1517054" cy="1519965"/>
          </a:xfrm>
          <a:prstGeom prst="rect">
            <a:avLst/>
          </a:prstGeom>
        </p:spPr>
      </p:pic>
      <p:sp>
        <p:nvSpPr>
          <p:cNvPr id="13" name="CasetăText 12">
            <a:extLst>
              <a:ext uri="{FF2B5EF4-FFF2-40B4-BE49-F238E27FC236}">
                <a16:creationId xmlns:a16="http://schemas.microsoft.com/office/drawing/2014/main" id="{A06A2DE3-91F0-47BF-A32A-DF82A74353CC}"/>
              </a:ext>
            </a:extLst>
          </p:cNvPr>
          <p:cNvSpPr txBox="1"/>
          <p:nvPr/>
        </p:nvSpPr>
        <p:spPr>
          <a:xfrm>
            <a:off x="838200" y="1967696"/>
            <a:ext cx="3104429" cy="369332"/>
          </a:xfrm>
          <a:prstGeom prst="rect">
            <a:avLst/>
          </a:prstGeom>
          <a:noFill/>
        </p:spPr>
        <p:txBody>
          <a:bodyPr wrap="square" rtlCol="0">
            <a:spAutoFit/>
          </a:bodyPr>
          <a:lstStyle/>
          <a:p>
            <a:pPr algn="ctr"/>
            <a:r>
              <a:rPr lang="en-US" b="1" dirty="0" err="1">
                <a:latin typeface="Times New Roman" panose="02020603050405020304" pitchFamily="18" charset="0"/>
                <a:cs typeface="Times New Roman" panose="02020603050405020304" pitchFamily="18" charset="0"/>
              </a:rPr>
              <a:t>Imaginea</a:t>
            </a:r>
            <a:endParaRPr lang="ro-RO" b="1" dirty="0">
              <a:latin typeface="Times New Roman" panose="02020603050405020304" pitchFamily="18" charset="0"/>
              <a:cs typeface="Times New Roman" panose="02020603050405020304" pitchFamily="18" charset="0"/>
            </a:endParaRPr>
          </a:p>
        </p:txBody>
      </p:sp>
      <p:sp>
        <p:nvSpPr>
          <p:cNvPr id="14" name="CasetăText 13">
            <a:extLst>
              <a:ext uri="{FF2B5EF4-FFF2-40B4-BE49-F238E27FC236}">
                <a16:creationId xmlns:a16="http://schemas.microsoft.com/office/drawing/2014/main" id="{FB1DD38E-C63F-44EB-A063-CC251B6B7345}"/>
              </a:ext>
            </a:extLst>
          </p:cNvPr>
          <p:cNvSpPr txBox="1"/>
          <p:nvPr/>
        </p:nvSpPr>
        <p:spPr>
          <a:xfrm>
            <a:off x="5990497" y="3016730"/>
            <a:ext cx="1206350" cy="646331"/>
          </a:xfrm>
          <a:prstGeom prst="rect">
            <a:avLst/>
          </a:prstGeom>
          <a:noFill/>
        </p:spPr>
        <p:txBody>
          <a:bodyPr wrap="square" rtlCol="0">
            <a:spAutoFit/>
          </a:bodyPr>
          <a:lstStyle/>
          <a:p>
            <a:pPr algn="r"/>
            <a:r>
              <a:rPr lang="en-US" b="1" dirty="0" err="1">
                <a:latin typeface="Times New Roman" panose="02020603050405020304" pitchFamily="18" charset="0"/>
                <a:cs typeface="Times New Roman" panose="02020603050405020304" pitchFamily="18" charset="0"/>
              </a:rPr>
              <a:t>Spectrul</a:t>
            </a:r>
            <a:endParaRPr lang="en-US" b="1" dirty="0">
              <a:latin typeface="Times New Roman" panose="02020603050405020304" pitchFamily="18" charset="0"/>
              <a:cs typeface="Times New Roman" panose="02020603050405020304" pitchFamily="18" charset="0"/>
            </a:endParaRPr>
          </a:p>
          <a:p>
            <a:pPr algn="r"/>
            <a:r>
              <a:rPr lang="en-US" b="1" dirty="0" err="1">
                <a:latin typeface="Times New Roman" panose="02020603050405020304" pitchFamily="18" charset="0"/>
                <a:cs typeface="Times New Roman" panose="02020603050405020304" pitchFamily="18" charset="0"/>
              </a:rPr>
              <a:t>Luminii</a:t>
            </a:r>
            <a:endParaRPr lang="ro-RO" b="1" dirty="0">
              <a:latin typeface="Times New Roman" panose="02020603050405020304" pitchFamily="18" charset="0"/>
              <a:cs typeface="Times New Roman" panose="02020603050405020304" pitchFamily="18" charset="0"/>
            </a:endParaRPr>
          </a:p>
        </p:txBody>
      </p:sp>
      <p:sp>
        <p:nvSpPr>
          <p:cNvPr id="15" name="CasetăText 14">
            <a:extLst>
              <a:ext uri="{FF2B5EF4-FFF2-40B4-BE49-F238E27FC236}">
                <a16:creationId xmlns:a16="http://schemas.microsoft.com/office/drawing/2014/main" id="{6BC0D4EE-CAF9-4DA8-9400-CCD079EFC0A1}"/>
              </a:ext>
            </a:extLst>
          </p:cNvPr>
          <p:cNvSpPr txBox="1"/>
          <p:nvPr/>
        </p:nvSpPr>
        <p:spPr>
          <a:xfrm>
            <a:off x="5990497" y="4601195"/>
            <a:ext cx="1206350" cy="646331"/>
          </a:xfrm>
          <a:prstGeom prst="rect">
            <a:avLst/>
          </a:prstGeom>
          <a:noFill/>
        </p:spPr>
        <p:txBody>
          <a:bodyPr wrap="square" rtlCol="0">
            <a:spAutoFit/>
          </a:bodyPr>
          <a:lstStyle/>
          <a:p>
            <a:pPr algn="r"/>
            <a:r>
              <a:rPr lang="en-US" b="1" dirty="0" err="1">
                <a:latin typeface="Times New Roman" panose="02020603050405020304" pitchFamily="18" charset="0"/>
                <a:cs typeface="Times New Roman" panose="02020603050405020304" pitchFamily="18" charset="0"/>
              </a:rPr>
              <a:t>Spectrul</a:t>
            </a:r>
            <a:endParaRPr lang="en-US" b="1" dirty="0">
              <a:latin typeface="Times New Roman" panose="02020603050405020304" pitchFamily="18" charset="0"/>
              <a:cs typeface="Times New Roman" panose="02020603050405020304" pitchFamily="18" charset="0"/>
            </a:endParaRPr>
          </a:p>
          <a:p>
            <a:pPr algn="r"/>
            <a:r>
              <a:rPr lang="en-US" b="1" dirty="0" err="1">
                <a:latin typeface="Times New Roman" panose="02020603050405020304" pitchFamily="18" charset="0"/>
                <a:cs typeface="Times New Roman" panose="02020603050405020304" pitchFamily="18" charset="0"/>
              </a:rPr>
              <a:t>Rosu</a:t>
            </a:r>
            <a:endParaRPr lang="ro-RO" b="1" dirty="0">
              <a:latin typeface="Times New Roman" panose="02020603050405020304" pitchFamily="18" charset="0"/>
              <a:cs typeface="Times New Roman" panose="02020603050405020304" pitchFamily="18" charset="0"/>
            </a:endParaRPr>
          </a:p>
        </p:txBody>
      </p:sp>
      <p:sp>
        <p:nvSpPr>
          <p:cNvPr id="16" name="CasetăText 15">
            <a:extLst>
              <a:ext uri="{FF2B5EF4-FFF2-40B4-BE49-F238E27FC236}">
                <a16:creationId xmlns:a16="http://schemas.microsoft.com/office/drawing/2014/main" id="{6F5590B1-E076-4A22-B3E9-7417F55674D6}"/>
              </a:ext>
            </a:extLst>
          </p:cNvPr>
          <p:cNvSpPr txBox="1"/>
          <p:nvPr/>
        </p:nvSpPr>
        <p:spPr>
          <a:xfrm>
            <a:off x="10593501" y="3016729"/>
            <a:ext cx="1206350" cy="646331"/>
          </a:xfrm>
          <a:prstGeom prst="rect">
            <a:avLst/>
          </a:prstGeom>
          <a:noFill/>
        </p:spPr>
        <p:txBody>
          <a:bodyPr wrap="square" rtlCol="0">
            <a:spAutoFit/>
          </a:bodyPr>
          <a:lstStyle/>
          <a:p>
            <a:r>
              <a:rPr lang="en-US" b="1" dirty="0" err="1">
                <a:latin typeface="Times New Roman" panose="02020603050405020304" pitchFamily="18" charset="0"/>
                <a:cs typeface="Times New Roman" panose="02020603050405020304" pitchFamily="18" charset="0"/>
              </a:rPr>
              <a:t>Spectrul</a:t>
            </a:r>
            <a:endParaRPr lang="en-US" b="1"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Verde</a:t>
            </a:r>
            <a:endParaRPr lang="ro-RO" b="1" dirty="0">
              <a:latin typeface="Times New Roman" panose="02020603050405020304" pitchFamily="18" charset="0"/>
              <a:cs typeface="Times New Roman" panose="02020603050405020304" pitchFamily="18" charset="0"/>
            </a:endParaRPr>
          </a:p>
        </p:txBody>
      </p:sp>
      <p:sp>
        <p:nvSpPr>
          <p:cNvPr id="17" name="CasetăText 16">
            <a:extLst>
              <a:ext uri="{FF2B5EF4-FFF2-40B4-BE49-F238E27FC236}">
                <a16:creationId xmlns:a16="http://schemas.microsoft.com/office/drawing/2014/main" id="{CFA8E573-A0A3-471E-9914-6CDD3DEC1E0D}"/>
              </a:ext>
            </a:extLst>
          </p:cNvPr>
          <p:cNvSpPr txBox="1"/>
          <p:nvPr/>
        </p:nvSpPr>
        <p:spPr>
          <a:xfrm>
            <a:off x="10593501" y="4601194"/>
            <a:ext cx="1206350" cy="646331"/>
          </a:xfrm>
          <a:prstGeom prst="rect">
            <a:avLst/>
          </a:prstGeom>
          <a:noFill/>
        </p:spPr>
        <p:txBody>
          <a:bodyPr wrap="square" rtlCol="0">
            <a:spAutoFit/>
          </a:bodyPr>
          <a:lstStyle/>
          <a:p>
            <a:r>
              <a:rPr lang="en-US" b="1" dirty="0" err="1">
                <a:latin typeface="Times New Roman" panose="02020603050405020304" pitchFamily="18" charset="0"/>
                <a:cs typeface="Times New Roman" panose="02020603050405020304" pitchFamily="18" charset="0"/>
              </a:rPr>
              <a:t>Spectrul</a:t>
            </a:r>
            <a:endParaRPr lang="en-US" b="1" dirty="0">
              <a:latin typeface="Times New Roman" panose="02020603050405020304" pitchFamily="18" charset="0"/>
              <a:cs typeface="Times New Roman" panose="02020603050405020304" pitchFamily="18" charset="0"/>
            </a:endParaRPr>
          </a:p>
          <a:p>
            <a:r>
              <a:rPr lang="en-US" b="1" dirty="0" err="1">
                <a:latin typeface="Times New Roman" panose="02020603050405020304" pitchFamily="18" charset="0"/>
                <a:cs typeface="Times New Roman" panose="02020603050405020304" pitchFamily="18" charset="0"/>
              </a:rPr>
              <a:t>Albastru</a:t>
            </a:r>
            <a:endParaRPr lang="ro-RO"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46157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1000"/>
                                        <p:tgtEl>
                                          <p:spTgt spid="6"/>
                                        </p:tgtEl>
                                      </p:cBhvr>
                                    </p:animEffect>
                                  </p:childTnLst>
                                </p:cTn>
                              </p:par>
                            </p:childTnLst>
                          </p:cTn>
                        </p:par>
                        <p:par>
                          <p:cTn id="21" fill="hold">
                            <p:stCondLst>
                              <p:cond delay="1500"/>
                            </p:stCondLst>
                            <p:childTnLst>
                              <p:par>
                                <p:cTn id="22" presetID="10" presetClass="entr" presetSubtype="0" fill="hold" grpId="0" nodeType="after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500"/>
                                        <p:tgtEl>
                                          <p:spTgt spid="15"/>
                                        </p:tgtEl>
                                      </p:cBhvr>
                                    </p:animEffect>
                                  </p:childTnLst>
                                </p:cTn>
                              </p:par>
                            </p:childTnLst>
                          </p:cTn>
                        </p:par>
                        <p:par>
                          <p:cTn id="25" fill="hold">
                            <p:stCondLst>
                              <p:cond delay="2000"/>
                            </p:stCondLst>
                            <p:childTnLst>
                              <p:par>
                                <p:cTn id="26" presetID="10" presetClass="entr" presetSubtype="0" fill="hold" nodeType="after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fade">
                                      <p:cBhvr>
                                        <p:cTn id="28" dur="1000"/>
                                        <p:tgtEl>
                                          <p:spTgt spid="8"/>
                                        </p:tgtEl>
                                      </p:cBhvr>
                                    </p:animEffect>
                                  </p:childTnLst>
                                </p:cTn>
                              </p:par>
                            </p:childTnLst>
                          </p:cTn>
                        </p:par>
                        <p:par>
                          <p:cTn id="29" fill="hold">
                            <p:stCondLst>
                              <p:cond delay="3000"/>
                            </p:stCondLst>
                            <p:childTnLst>
                              <p:par>
                                <p:cTn id="30" presetID="10" presetClass="entr" presetSubtype="0" fill="hold" grpId="0" nodeType="after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fade">
                                      <p:cBhvr>
                                        <p:cTn id="32" dur="500"/>
                                        <p:tgtEl>
                                          <p:spTgt spid="16"/>
                                        </p:tgtEl>
                                      </p:cBhvr>
                                    </p:animEffect>
                                  </p:childTnLst>
                                </p:cTn>
                              </p:par>
                            </p:childTnLst>
                          </p:cTn>
                        </p:par>
                        <p:par>
                          <p:cTn id="33" fill="hold">
                            <p:stCondLst>
                              <p:cond delay="3500"/>
                            </p:stCondLst>
                            <p:childTnLst>
                              <p:par>
                                <p:cTn id="34" presetID="10" presetClass="entr" presetSubtype="0" fill="hold" nodeType="after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fade">
                                      <p:cBhvr>
                                        <p:cTn id="36" dur="1000"/>
                                        <p:tgtEl>
                                          <p:spTgt spid="12"/>
                                        </p:tgtEl>
                                      </p:cBhvr>
                                    </p:animEffect>
                                  </p:childTnLst>
                                </p:cTn>
                              </p:par>
                            </p:childTnLst>
                          </p:cTn>
                        </p:par>
                        <p:par>
                          <p:cTn id="37" fill="hold">
                            <p:stCondLst>
                              <p:cond delay="4500"/>
                            </p:stCondLst>
                            <p:childTnLst>
                              <p:par>
                                <p:cTn id="38" presetID="10" presetClass="entr" presetSubtype="0" fill="hold" grpId="0" nodeType="after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fade">
                                      <p:cBhvr>
                                        <p:cTn id="40" dur="500"/>
                                        <p:tgtEl>
                                          <p:spTgt spid="17"/>
                                        </p:tgtEl>
                                      </p:cBhvr>
                                    </p:animEffect>
                                  </p:childTnLst>
                                </p:cTn>
                              </p:par>
                            </p:childTnLst>
                          </p:cTn>
                        </p:par>
                        <p:par>
                          <p:cTn id="41" fill="hold">
                            <p:stCondLst>
                              <p:cond delay="5000"/>
                            </p:stCondLst>
                            <p:childTnLst>
                              <p:par>
                                <p:cTn id="42" presetID="10" presetClass="entr" presetSubtype="0" fill="hold" nodeType="afterEffect">
                                  <p:stCondLst>
                                    <p:cond delay="0"/>
                                  </p:stCondLst>
                                  <p:childTnLst>
                                    <p:set>
                                      <p:cBhvr>
                                        <p:cTn id="43" dur="1" fill="hold">
                                          <p:stCondLst>
                                            <p:cond delay="0"/>
                                          </p:stCondLst>
                                        </p:cTn>
                                        <p:tgtEl>
                                          <p:spTgt spid="10"/>
                                        </p:tgtEl>
                                        <p:attrNameLst>
                                          <p:attrName>style.visibility</p:attrName>
                                        </p:attrNameLst>
                                      </p:cBhvr>
                                      <p:to>
                                        <p:strVal val="visible"/>
                                      </p:to>
                                    </p:set>
                                    <p:animEffect transition="in" filter="fade">
                                      <p:cBhvr>
                                        <p:cTn id="44"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P spid="16" grpId="0"/>
      <p:bldP spid="1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u 1">
            <a:extLst>
              <a:ext uri="{FF2B5EF4-FFF2-40B4-BE49-F238E27FC236}">
                <a16:creationId xmlns:a16="http://schemas.microsoft.com/office/drawing/2014/main" id="{954A698F-901C-47A6-A20D-2F4AA0B94C99}"/>
              </a:ext>
            </a:extLst>
          </p:cNvPr>
          <p:cNvSpPr>
            <a:spLocks noGrp="1"/>
          </p:cNvSpPr>
          <p:nvPr>
            <p:ph type="title"/>
          </p:nvPr>
        </p:nvSpPr>
        <p:spPr/>
        <p:txBody>
          <a:bodyPr/>
          <a:lstStyle/>
          <a:p>
            <a:pPr algn="ctr"/>
            <a:r>
              <a:rPr lang="ro-RO" dirty="0">
                <a:latin typeface="Times New Roman" panose="02020603050405020304" pitchFamily="18" charset="0"/>
                <a:cs typeface="Times New Roman" panose="02020603050405020304" pitchFamily="18" charset="0"/>
              </a:rPr>
              <a:t>Dar cum funcționează?</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Al </a:t>
            </a:r>
            <a:r>
              <a:rPr lang="ro-RO" dirty="0">
                <a:latin typeface="Times New Roman" panose="02020603050405020304" pitchFamily="18" charset="0"/>
                <a:cs typeface="Times New Roman" panose="02020603050405020304" pitchFamily="18" charset="0"/>
              </a:rPr>
              <a:t>șaselea pas:</a:t>
            </a:r>
            <a:endParaRPr lang="ro-RO" dirty="0"/>
          </a:p>
        </p:txBody>
      </p:sp>
      <p:sp>
        <p:nvSpPr>
          <p:cNvPr id="5" name="CasetăText 4">
            <a:extLst>
              <a:ext uri="{FF2B5EF4-FFF2-40B4-BE49-F238E27FC236}">
                <a16:creationId xmlns:a16="http://schemas.microsoft.com/office/drawing/2014/main" id="{86E86DAE-7925-4898-B76D-BDAF16D8CC26}"/>
              </a:ext>
            </a:extLst>
          </p:cNvPr>
          <p:cNvSpPr txBox="1"/>
          <p:nvPr/>
        </p:nvSpPr>
        <p:spPr>
          <a:xfrm>
            <a:off x="1523999" y="2114468"/>
            <a:ext cx="1828800" cy="369332"/>
          </a:xfrm>
          <a:prstGeom prst="rect">
            <a:avLst/>
          </a:prstGeom>
          <a:noFill/>
        </p:spPr>
        <p:txBody>
          <a:bodyPr wrap="square" rtlCol="0">
            <a:spAutoFit/>
          </a:bodyPr>
          <a:lstStyle/>
          <a:p>
            <a:pPr algn="ctr"/>
            <a:r>
              <a:rPr lang="ro-RO" b="1" dirty="0">
                <a:latin typeface="Times New Roman" panose="02020603050405020304" pitchFamily="18" charset="0"/>
                <a:cs typeface="Times New Roman" panose="02020603050405020304" pitchFamily="18" charset="0"/>
              </a:rPr>
              <a:t>Înainte</a:t>
            </a:r>
          </a:p>
        </p:txBody>
      </p:sp>
      <p:pic>
        <p:nvPicPr>
          <p:cNvPr id="6" name="Imagine 5">
            <a:extLst>
              <a:ext uri="{FF2B5EF4-FFF2-40B4-BE49-F238E27FC236}">
                <a16:creationId xmlns:a16="http://schemas.microsoft.com/office/drawing/2014/main" id="{9572E4D4-66CD-434E-86B3-67DEDDDFF976}"/>
              </a:ext>
            </a:extLst>
          </p:cNvPr>
          <p:cNvPicPr>
            <a:picLocks noChangeAspect="1"/>
          </p:cNvPicPr>
          <p:nvPr/>
        </p:nvPicPr>
        <p:blipFill>
          <a:blip r:embed="rId3"/>
          <a:stretch>
            <a:fillRect/>
          </a:stretch>
        </p:blipFill>
        <p:spPr>
          <a:xfrm>
            <a:off x="886185" y="2602780"/>
            <a:ext cx="3104429" cy="3104429"/>
          </a:xfrm>
          <a:prstGeom prst="rect">
            <a:avLst/>
          </a:prstGeom>
        </p:spPr>
      </p:pic>
      <p:pic>
        <p:nvPicPr>
          <p:cNvPr id="8" name="Imagine 7">
            <a:extLst>
              <a:ext uri="{FF2B5EF4-FFF2-40B4-BE49-F238E27FC236}">
                <a16:creationId xmlns:a16="http://schemas.microsoft.com/office/drawing/2014/main" id="{4258EDD1-1211-4252-91D8-3307DE56C5A7}"/>
              </a:ext>
            </a:extLst>
          </p:cNvPr>
          <p:cNvPicPr>
            <a:picLocks noChangeAspect="1"/>
          </p:cNvPicPr>
          <p:nvPr/>
        </p:nvPicPr>
        <p:blipFill>
          <a:blip r:embed="rId4"/>
          <a:stretch>
            <a:fillRect/>
          </a:stretch>
        </p:blipFill>
        <p:spPr>
          <a:xfrm>
            <a:off x="7472042" y="2638259"/>
            <a:ext cx="3104429" cy="3068950"/>
          </a:xfrm>
          <a:prstGeom prst="rect">
            <a:avLst/>
          </a:prstGeom>
        </p:spPr>
      </p:pic>
      <p:pic>
        <p:nvPicPr>
          <p:cNvPr id="10" name="Imagine 9">
            <a:extLst>
              <a:ext uri="{FF2B5EF4-FFF2-40B4-BE49-F238E27FC236}">
                <a16:creationId xmlns:a16="http://schemas.microsoft.com/office/drawing/2014/main" id="{791050B1-92E0-44C0-8D4C-1471EFC2A4E6}"/>
              </a:ext>
            </a:extLst>
          </p:cNvPr>
          <p:cNvPicPr>
            <a:picLocks noChangeAspect="1"/>
          </p:cNvPicPr>
          <p:nvPr/>
        </p:nvPicPr>
        <p:blipFill>
          <a:blip r:embed="rId5"/>
          <a:stretch>
            <a:fillRect/>
          </a:stretch>
        </p:blipFill>
        <p:spPr>
          <a:xfrm>
            <a:off x="7472040" y="2620519"/>
            <a:ext cx="3104429" cy="3068950"/>
          </a:xfrm>
          <a:prstGeom prst="rect">
            <a:avLst/>
          </a:prstGeom>
        </p:spPr>
      </p:pic>
      <p:pic>
        <p:nvPicPr>
          <p:cNvPr id="12" name="Imagine 11">
            <a:extLst>
              <a:ext uri="{FF2B5EF4-FFF2-40B4-BE49-F238E27FC236}">
                <a16:creationId xmlns:a16="http://schemas.microsoft.com/office/drawing/2014/main" id="{0D4591D4-DDBE-49E7-A168-4AD429070B4A}"/>
              </a:ext>
            </a:extLst>
          </p:cNvPr>
          <p:cNvPicPr>
            <a:picLocks noChangeAspect="1"/>
          </p:cNvPicPr>
          <p:nvPr/>
        </p:nvPicPr>
        <p:blipFill>
          <a:blip r:embed="rId6"/>
          <a:stretch>
            <a:fillRect/>
          </a:stretch>
        </p:blipFill>
        <p:spPr>
          <a:xfrm>
            <a:off x="7483842" y="2655995"/>
            <a:ext cx="3080823" cy="3068951"/>
          </a:xfrm>
          <a:prstGeom prst="rect">
            <a:avLst/>
          </a:prstGeom>
        </p:spPr>
      </p:pic>
      <p:pic>
        <p:nvPicPr>
          <p:cNvPr id="14" name="Imagine 13">
            <a:extLst>
              <a:ext uri="{FF2B5EF4-FFF2-40B4-BE49-F238E27FC236}">
                <a16:creationId xmlns:a16="http://schemas.microsoft.com/office/drawing/2014/main" id="{E86C7862-0CAA-43FD-92E5-D691BC72562D}"/>
              </a:ext>
            </a:extLst>
          </p:cNvPr>
          <p:cNvPicPr>
            <a:picLocks noChangeAspect="1"/>
          </p:cNvPicPr>
          <p:nvPr/>
        </p:nvPicPr>
        <p:blipFill>
          <a:blip r:embed="rId7"/>
          <a:stretch>
            <a:fillRect/>
          </a:stretch>
        </p:blipFill>
        <p:spPr>
          <a:xfrm>
            <a:off x="7483842" y="2645109"/>
            <a:ext cx="3080823" cy="3068951"/>
          </a:xfrm>
          <a:prstGeom prst="rect">
            <a:avLst/>
          </a:prstGeom>
        </p:spPr>
      </p:pic>
      <p:sp>
        <p:nvSpPr>
          <p:cNvPr id="15" name="CasetăText 14">
            <a:extLst>
              <a:ext uri="{FF2B5EF4-FFF2-40B4-BE49-F238E27FC236}">
                <a16:creationId xmlns:a16="http://schemas.microsoft.com/office/drawing/2014/main" id="{62DE02B4-6667-4C55-8972-72FBADA442DC}"/>
              </a:ext>
            </a:extLst>
          </p:cNvPr>
          <p:cNvSpPr txBox="1"/>
          <p:nvPr/>
        </p:nvSpPr>
        <p:spPr>
          <a:xfrm>
            <a:off x="8109855" y="2114468"/>
            <a:ext cx="1828800" cy="369332"/>
          </a:xfrm>
          <a:prstGeom prst="rect">
            <a:avLst/>
          </a:prstGeom>
          <a:noFill/>
        </p:spPr>
        <p:txBody>
          <a:bodyPr wrap="square" rtlCol="0">
            <a:spAutoFit/>
          </a:bodyPr>
          <a:lstStyle/>
          <a:p>
            <a:pPr algn="ctr"/>
            <a:r>
              <a:rPr lang="ro-RO" b="1" dirty="0">
                <a:latin typeface="Times New Roman" panose="02020603050405020304" pitchFamily="18" charset="0"/>
                <a:cs typeface="Times New Roman" panose="02020603050405020304" pitchFamily="18" charset="0"/>
              </a:rPr>
              <a:t>D</a:t>
            </a:r>
            <a:r>
              <a:rPr lang="en-US" b="1" dirty="0">
                <a:latin typeface="Times New Roman" panose="02020603050405020304" pitchFamily="18" charset="0"/>
                <a:cs typeface="Times New Roman" panose="02020603050405020304" pitchFamily="18" charset="0"/>
              </a:rPr>
              <a:t>u</a:t>
            </a:r>
            <a:r>
              <a:rPr lang="ro-RO" b="1" dirty="0" err="1">
                <a:latin typeface="Times New Roman" panose="02020603050405020304" pitchFamily="18" charset="0"/>
                <a:cs typeface="Times New Roman" panose="02020603050405020304" pitchFamily="18" charset="0"/>
              </a:rPr>
              <a:t>pă</a:t>
            </a:r>
            <a:endParaRPr lang="ro-RO" b="1" dirty="0">
              <a:latin typeface="Times New Roman" panose="02020603050405020304" pitchFamily="18" charset="0"/>
              <a:cs typeface="Times New Roman" panose="02020603050405020304" pitchFamily="18" charset="0"/>
            </a:endParaRPr>
          </a:p>
        </p:txBody>
      </p:sp>
      <p:pic>
        <p:nvPicPr>
          <p:cNvPr id="17" name="Imagine 16">
            <a:extLst>
              <a:ext uri="{FF2B5EF4-FFF2-40B4-BE49-F238E27FC236}">
                <a16:creationId xmlns:a16="http://schemas.microsoft.com/office/drawing/2014/main" id="{5CB680B5-310A-4745-9C26-948599D5500D}"/>
              </a:ext>
            </a:extLst>
          </p:cNvPr>
          <p:cNvPicPr>
            <a:picLocks noChangeAspect="1"/>
          </p:cNvPicPr>
          <p:nvPr/>
        </p:nvPicPr>
        <p:blipFill>
          <a:blip r:embed="rId8"/>
          <a:stretch>
            <a:fillRect/>
          </a:stretch>
        </p:blipFill>
        <p:spPr>
          <a:xfrm>
            <a:off x="7448353" y="2609633"/>
            <a:ext cx="3116312" cy="3115313"/>
          </a:xfrm>
          <a:prstGeom prst="rect">
            <a:avLst/>
          </a:prstGeom>
        </p:spPr>
      </p:pic>
      <p:pic>
        <p:nvPicPr>
          <p:cNvPr id="19" name="Imagine 18">
            <a:extLst>
              <a:ext uri="{FF2B5EF4-FFF2-40B4-BE49-F238E27FC236}">
                <a16:creationId xmlns:a16="http://schemas.microsoft.com/office/drawing/2014/main" id="{ABDCDE6A-F975-4453-A163-A70F0CDC5A44}"/>
              </a:ext>
            </a:extLst>
          </p:cNvPr>
          <p:cNvPicPr>
            <a:picLocks noChangeAspect="1"/>
          </p:cNvPicPr>
          <p:nvPr/>
        </p:nvPicPr>
        <p:blipFill>
          <a:blip r:embed="rId9"/>
          <a:stretch>
            <a:fillRect/>
          </a:stretch>
        </p:blipFill>
        <p:spPr>
          <a:xfrm>
            <a:off x="7431081" y="2609633"/>
            <a:ext cx="3133584" cy="3115313"/>
          </a:xfrm>
          <a:prstGeom prst="rect">
            <a:avLst/>
          </a:prstGeom>
        </p:spPr>
      </p:pic>
    </p:spTree>
    <p:extLst>
      <p:ext uri="{BB962C8B-B14F-4D97-AF65-F5344CB8AC3E}">
        <p14:creationId xmlns:p14="http://schemas.microsoft.com/office/powerpoint/2010/main" val="3433560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500"/>
                                        <p:tgtEl>
                                          <p:spTgt spid="1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500"/>
                                        <p:tgtEl>
                                          <p:spTgt spid="12"/>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500"/>
                                        <p:tgtEl>
                                          <p:spTgt spid="14"/>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17"/>
                                        </p:tgtEl>
                                        <p:attrNameLst>
                                          <p:attrName>style.visibility</p:attrName>
                                        </p:attrNameLst>
                                      </p:cBhvr>
                                      <p:to>
                                        <p:strVal val="visible"/>
                                      </p:to>
                                    </p:set>
                                    <p:animEffect transition="in" filter="fade">
                                      <p:cBhvr>
                                        <p:cTn id="41" dur="500"/>
                                        <p:tgtEl>
                                          <p:spTgt spid="17"/>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19"/>
                                        </p:tgtEl>
                                        <p:attrNameLst>
                                          <p:attrName>style.visibility</p:attrName>
                                        </p:attrNameLst>
                                      </p:cBhvr>
                                      <p:to>
                                        <p:strVal val="visible"/>
                                      </p:to>
                                    </p:set>
                                    <p:animEffect transition="in" filter="fade">
                                      <p:cBhvr>
                                        <p:cTn id="46"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u 1">
            <a:extLst>
              <a:ext uri="{FF2B5EF4-FFF2-40B4-BE49-F238E27FC236}">
                <a16:creationId xmlns:a16="http://schemas.microsoft.com/office/drawing/2014/main" id="{D6872F84-8275-43B1-91DC-65EAF66FD3C3}"/>
              </a:ext>
            </a:extLst>
          </p:cNvPr>
          <p:cNvSpPr>
            <a:spLocks noGrp="1"/>
          </p:cNvSpPr>
          <p:nvPr>
            <p:ph type="title"/>
          </p:nvPr>
        </p:nvSpPr>
        <p:spPr/>
        <p:txBody>
          <a:bodyPr/>
          <a:lstStyle/>
          <a:p>
            <a:pPr algn="ctr"/>
            <a:r>
              <a:rPr lang="ro-RO" dirty="0">
                <a:latin typeface="Times New Roman" panose="02020603050405020304" pitchFamily="18" charset="0"/>
                <a:cs typeface="Times New Roman" panose="02020603050405020304" pitchFamily="18" charset="0"/>
              </a:rPr>
              <a:t>Dar cum funcționează?</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Al </a:t>
            </a:r>
            <a:r>
              <a:rPr lang="ro-RO" dirty="0">
                <a:latin typeface="Times New Roman" panose="02020603050405020304" pitchFamily="18" charset="0"/>
                <a:cs typeface="Times New Roman" panose="02020603050405020304" pitchFamily="18" charset="0"/>
              </a:rPr>
              <a:t>șaptelea pas:</a:t>
            </a:r>
            <a:endParaRPr lang="ro-RO" dirty="0"/>
          </a:p>
        </p:txBody>
      </p:sp>
      <p:sp>
        <p:nvSpPr>
          <p:cNvPr id="4" name="CasetăText 3">
            <a:extLst>
              <a:ext uri="{FF2B5EF4-FFF2-40B4-BE49-F238E27FC236}">
                <a16:creationId xmlns:a16="http://schemas.microsoft.com/office/drawing/2014/main" id="{E4164F01-8627-461B-94FA-279810A1C57A}"/>
              </a:ext>
            </a:extLst>
          </p:cNvPr>
          <p:cNvSpPr txBox="1"/>
          <p:nvPr/>
        </p:nvSpPr>
        <p:spPr>
          <a:xfrm>
            <a:off x="1523999" y="2114468"/>
            <a:ext cx="1828800" cy="369332"/>
          </a:xfrm>
          <a:prstGeom prst="rect">
            <a:avLst/>
          </a:prstGeom>
          <a:noFill/>
        </p:spPr>
        <p:txBody>
          <a:bodyPr wrap="square" rtlCol="0">
            <a:spAutoFit/>
          </a:bodyPr>
          <a:lstStyle/>
          <a:p>
            <a:pPr algn="ctr"/>
            <a:r>
              <a:rPr lang="ro-RO" b="1" dirty="0">
                <a:latin typeface="Times New Roman" panose="02020603050405020304" pitchFamily="18" charset="0"/>
                <a:cs typeface="Times New Roman" panose="02020603050405020304" pitchFamily="18" charset="0"/>
              </a:rPr>
              <a:t>Înainte</a:t>
            </a:r>
          </a:p>
        </p:txBody>
      </p:sp>
      <p:pic>
        <p:nvPicPr>
          <p:cNvPr id="5" name="Imagine 4">
            <a:extLst>
              <a:ext uri="{FF2B5EF4-FFF2-40B4-BE49-F238E27FC236}">
                <a16:creationId xmlns:a16="http://schemas.microsoft.com/office/drawing/2014/main" id="{689E444D-33F9-433A-B51D-90AE7304ACF9}"/>
              </a:ext>
            </a:extLst>
          </p:cNvPr>
          <p:cNvPicPr>
            <a:picLocks noChangeAspect="1"/>
          </p:cNvPicPr>
          <p:nvPr/>
        </p:nvPicPr>
        <p:blipFill>
          <a:blip r:embed="rId3"/>
          <a:stretch>
            <a:fillRect/>
          </a:stretch>
        </p:blipFill>
        <p:spPr>
          <a:xfrm>
            <a:off x="886185" y="2602780"/>
            <a:ext cx="3104429" cy="3104429"/>
          </a:xfrm>
          <a:prstGeom prst="rect">
            <a:avLst/>
          </a:prstGeom>
        </p:spPr>
      </p:pic>
      <p:sp>
        <p:nvSpPr>
          <p:cNvPr id="6" name="CasetăText 5">
            <a:extLst>
              <a:ext uri="{FF2B5EF4-FFF2-40B4-BE49-F238E27FC236}">
                <a16:creationId xmlns:a16="http://schemas.microsoft.com/office/drawing/2014/main" id="{267444BC-7DF6-43B2-B18F-2D3473435E60}"/>
              </a:ext>
            </a:extLst>
          </p:cNvPr>
          <p:cNvSpPr txBox="1"/>
          <p:nvPr/>
        </p:nvSpPr>
        <p:spPr>
          <a:xfrm>
            <a:off x="8109855" y="2114468"/>
            <a:ext cx="1828800" cy="369332"/>
          </a:xfrm>
          <a:prstGeom prst="rect">
            <a:avLst/>
          </a:prstGeom>
          <a:noFill/>
        </p:spPr>
        <p:txBody>
          <a:bodyPr wrap="square" rtlCol="0">
            <a:spAutoFit/>
          </a:bodyPr>
          <a:lstStyle/>
          <a:p>
            <a:pPr algn="ctr"/>
            <a:r>
              <a:rPr lang="en-US" b="1" dirty="0">
                <a:latin typeface="Times New Roman" panose="02020603050405020304" pitchFamily="18" charset="0"/>
                <a:cs typeface="Times New Roman" panose="02020603050405020304" pitchFamily="18" charset="0"/>
              </a:rPr>
              <a:t>After</a:t>
            </a:r>
            <a:endParaRPr lang="ro-RO" b="1" dirty="0">
              <a:latin typeface="Times New Roman" panose="02020603050405020304" pitchFamily="18" charset="0"/>
              <a:cs typeface="Times New Roman" panose="02020603050405020304" pitchFamily="18" charset="0"/>
            </a:endParaRPr>
          </a:p>
        </p:txBody>
      </p:sp>
      <p:pic>
        <p:nvPicPr>
          <p:cNvPr id="8" name="Imagine 7">
            <a:extLst>
              <a:ext uri="{FF2B5EF4-FFF2-40B4-BE49-F238E27FC236}">
                <a16:creationId xmlns:a16="http://schemas.microsoft.com/office/drawing/2014/main" id="{E7B3815F-0A62-4488-99DA-D8AFAFB45B83}"/>
              </a:ext>
            </a:extLst>
          </p:cNvPr>
          <p:cNvPicPr>
            <a:picLocks noChangeAspect="1"/>
          </p:cNvPicPr>
          <p:nvPr/>
        </p:nvPicPr>
        <p:blipFill>
          <a:blip r:embed="rId4"/>
          <a:stretch>
            <a:fillRect/>
          </a:stretch>
        </p:blipFill>
        <p:spPr>
          <a:xfrm>
            <a:off x="7475671" y="2602779"/>
            <a:ext cx="3097167" cy="3104429"/>
          </a:xfrm>
          <a:prstGeom prst="rect">
            <a:avLst/>
          </a:prstGeom>
        </p:spPr>
      </p:pic>
      <p:pic>
        <p:nvPicPr>
          <p:cNvPr id="10" name="Imagine 9">
            <a:extLst>
              <a:ext uri="{FF2B5EF4-FFF2-40B4-BE49-F238E27FC236}">
                <a16:creationId xmlns:a16="http://schemas.microsoft.com/office/drawing/2014/main" id="{3B74935F-259A-4320-8BE4-39EAC170CE7F}"/>
              </a:ext>
            </a:extLst>
          </p:cNvPr>
          <p:cNvPicPr>
            <a:picLocks noChangeAspect="1"/>
          </p:cNvPicPr>
          <p:nvPr/>
        </p:nvPicPr>
        <p:blipFill>
          <a:blip r:embed="rId5"/>
          <a:stretch>
            <a:fillRect/>
          </a:stretch>
        </p:blipFill>
        <p:spPr>
          <a:xfrm>
            <a:off x="7475671" y="2595474"/>
            <a:ext cx="3097167" cy="3097167"/>
          </a:xfrm>
          <a:prstGeom prst="rect">
            <a:avLst/>
          </a:prstGeom>
        </p:spPr>
      </p:pic>
      <p:pic>
        <p:nvPicPr>
          <p:cNvPr id="12" name="Imagine 11">
            <a:extLst>
              <a:ext uri="{FF2B5EF4-FFF2-40B4-BE49-F238E27FC236}">
                <a16:creationId xmlns:a16="http://schemas.microsoft.com/office/drawing/2014/main" id="{E6AC91CF-4C43-4F6A-9EAD-2E6CEEF1FC78}"/>
              </a:ext>
            </a:extLst>
          </p:cNvPr>
          <p:cNvPicPr>
            <a:picLocks noChangeAspect="1"/>
          </p:cNvPicPr>
          <p:nvPr/>
        </p:nvPicPr>
        <p:blipFill>
          <a:blip r:embed="rId6"/>
          <a:stretch>
            <a:fillRect/>
          </a:stretch>
        </p:blipFill>
        <p:spPr>
          <a:xfrm>
            <a:off x="7475670" y="2624651"/>
            <a:ext cx="3097167" cy="3089862"/>
          </a:xfrm>
          <a:prstGeom prst="rect">
            <a:avLst/>
          </a:prstGeom>
        </p:spPr>
      </p:pic>
    </p:spTree>
    <p:extLst>
      <p:ext uri="{BB962C8B-B14F-4D97-AF65-F5344CB8AC3E}">
        <p14:creationId xmlns:p14="http://schemas.microsoft.com/office/powerpoint/2010/main" val="3447979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500"/>
                                        <p:tgtEl>
                                          <p:spTgt spid="10"/>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fade">
                                      <p:cBhvr>
                                        <p:cTn id="3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u 1">
            <a:extLst>
              <a:ext uri="{FF2B5EF4-FFF2-40B4-BE49-F238E27FC236}">
                <a16:creationId xmlns:a16="http://schemas.microsoft.com/office/drawing/2014/main" id="{7E46A3CD-5CE7-4C32-A24B-D02EADACC9ED}"/>
              </a:ext>
            </a:extLst>
          </p:cNvPr>
          <p:cNvSpPr>
            <a:spLocks noGrp="1"/>
          </p:cNvSpPr>
          <p:nvPr>
            <p:ph type="title"/>
          </p:nvPr>
        </p:nvSpPr>
        <p:spPr/>
        <p:txBody>
          <a:bodyPr/>
          <a:lstStyle/>
          <a:p>
            <a:pPr algn="ctr"/>
            <a:r>
              <a:rPr lang="ro-RO" dirty="0">
                <a:latin typeface="Times New Roman" panose="02020603050405020304" pitchFamily="18" charset="0"/>
                <a:cs typeface="Times New Roman" panose="02020603050405020304" pitchFamily="18" charset="0"/>
              </a:rPr>
              <a:t>Dar cum funcționează?</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Al </a:t>
            </a:r>
            <a:r>
              <a:rPr lang="en-US" dirty="0" err="1">
                <a:latin typeface="Times New Roman" panose="02020603050405020304" pitchFamily="18" charset="0"/>
                <a:cs typeface="Times New Roman" panose="02020603050405020304" pitchFamily="18" charset="0"/>
              </a:rPr>
              <a:t>optulea</a:t>
            </a:r>
            <a:r>
              <a:rPr lang="ro-RO" dirty="0">
                <a:latin typeface="Times New Roman" panose="02020603050405020304" pitchFamily="18" charset="0"/>
                <a:cs typeface="Times New Roman" panose="02020603050405020304" pitchFamily="18" charset="0"/>
              </a:rPr>
              <a:t> pas:</a:t>
            </a:r>
            <a:endParaRPr lang="ro-RO" dirty="0"/>
          </a:p>
        </p:txBody>
      </p:sp>
      <p:pic>
        <p:nvPicPr>
          <p:cNvPr id="5" name="Imagine 4">
            <a:extLst>
              <a:ext uri="{FF2B5EF4-FFF2-40B4-BE49-F238E27FC236}">
                <a16:creationId xmlns:a16="http://schemas.microsoft.com/office/drawing/2014/main" id="{478EFB67-E33F-4A71-BACE-B045B79B7A10}"/>
              </a:ext>
            </a:extLst>
          </p:cNvPr>
          <p:cNvPicPr>
            <a:picLocks noChangeAspect="1"/>
          </p:cNvPicPr>
          <p:nvPr/>
        </p:nvPicPr>
        <p:blipFill>
          <a:blip r:embed="rId3"/>
          <a:stretch>
            <a:fillRect/>
          </a:stretch>
        </p:blipFill>
        <p:spPr>
          <a:xfrm>
            <a:off x="838200" y="2912882"/>
            <a:ext cx="3130711" cy="3134412"/>
          </a:xfrm>
          <a:prstGeom prst="rect">
            <a:avLst/>
          </a:prstGeom>
        </p:spPr>
      </p:pic>
      <p:pic>
        <p:nvPicPr>
          <p:cNvPr id="7" name="Imagine 6">
            <a:extLst>
              <a:ext uri="{FF2B5EF4-FFF2-40B4-BE49-F238E27FC236}">
                <a16:creationId xmlns:a16="http://schemas.microsoft.com/office/drawing/2014/main" id="{8BBECC1A-6CFD-4779-8516-8211551C9816}"/>
              </a:ext>
            </a:extLst>
          </p:cNvPr>
          <p:cNvPicPr>
            <a:picLocks noChangeAspect="1"/>
          </p:cNvPicPr>
          <p:nvPr/>
        </p:nvPicPr>
        <p:blipFill>
          <a:blip r:embed="rId4"/>
          <a:stretch>
            <a:fillRect/>
          </a:stretch>
        </p:blipFill>
        <p:spPr>
          <a:xfrm>
            <a:off x="6096000" y="2912882"/>
            <a:ext cx="5582029" cy="3134412"/>
          </a:xfrm>
          <a:prstGeom prst="rect">
            <a:avLst/>
          </a:prstGeom>
        </p:spPr>
      </p:pic>
      <p:sp>
        <p:nvSpPr>
          <p:cNvPr id="8" name="CasetăText 7">
            <a:extLst>
              <a:ext uri="{FF2B5EF4-FFF2-40B4-BE49-F238E27FC236}">
                <a16:creationId xmlns:a16="http://schemas.microsoft.com/office/drawing/2014/main" id="{DFC18FE4-8841-4342-B592-084981AB8392}"/>
              </a:ext>
            </a:extLst>
          </p:cNvPr>
          <p:cNvSpPr txBox="1"/>
          <p:nvPr/>
        </p:nvSpPr>
        <p:spPr>
          <a:xfrm>
            <a:off x="838200" y="2318994"/>
            <a:ext cx="3130710" cy="369332"/>
          </a:xfrm>
          <a:prstGeom prst="rect">
            <a:avLst/>
          </a:prstGeom>
          <a:noFill/>
        </p:spPr>
        <p:txBody>
          <a:bodyPr wrap="square" rtlCol="0">
            <a:spAutoFit/>
          </a:bodyPr>
          <a:lstStyle/>
          <a:p>
            <a:pPr algn="ctr"/>
            <a:r>
              <a:rPr lang="en-US" b="1" dirty="0" err="1">
                <a:latin typeface="Times New Roman" panose="02020603050405020304" pitchFamily="18" charset="0"/>
                <a:ea typeface="Tahoma" panose="020B0604030504040204" pitchFamily="34" charset="0"/>
                <a:cs typeface="Times New Roman" panose="02020603050405020304" pitchFamily="18" charset="0"/>
              </a:rPr>
              <a:t>Imaginea</a:t>
            </a:r>
            <a:endParaRPr lang="ro-RO" b="1" dirty="0">
              <a:latin typeface="Times New Roman" panose="02020603050405020304" pitchFamily="18" charset="0"/>
              <a:ea typeface="Tahoma" panose="020B0604030504040204" pitchFamily="34" charset="0"/>
              <a:cs typeface="Times New Roman" panose="02020603050405020304" pitchFamily="18" charset="0"/>
            </a:endParaRPr>
          </a:p>
        </p:txBody>
      </p:sp>
      <p:sp>
        <p:nvSpPr>
          <p:cNvPr id="9" name="CasetăText 8">
            <a:extLst>
              <a:ext uri="{FF2B5EF4-FFF2-40B4-BE49-F238E27FC236}">
                <a16:creationId xmlns:a16="http://schemas.microsoft.com/office/drawing/2014/main" id="{3D0A30BA-E01C-4D2A-84EF-A3CDF8E85123}"/>
              </a:ext>
            </a:extLst>
          </p:cNvPr>
          <p:cNvSpPr txBox="1"/>
          <p:nvPr/>
        </p:nvSpPr>
        <p:spPr>
          <a:xfrm>
            <a:off x="6055149" y="2318994"/>
            <a:ext cx="5663729" cy="369332"/>
          </a:xfrm>
          <a:prstGeom prst="rect">
            <a:avLst/>
          </a:prstGeom>
          <a:noFill/>
        </p:spPr>
        <p:txBody>
          <a:bodyPr wrap="square" rtlCol="0">
            <a:spAutoFit/>
          </a:bodyPr>
          <a:lstStyle/>
          <a:p>
            <a:pPr algn="ctr"/>
            <a:r>
              <a:rPr lang="en-US" b="1" dirty="0" err="1">
                <a:latin typeface="Times New Roman" panose="02020603050405020304" pitchFamily="18" charset="0"/>
                <a:ea typeface="Tahoma" panose="020B0604030504040204" pitchFamily="34" charset="0"/>
                <a:cs typeface="Times New Roman" panose="02020603050405020304" pitchFamily="18" charset="0"/>
              </a:rPr>
              <a:t>Histograma</a:t>
            </a:r>
            <a:endParaRPr lang="ro-RO" b="1" dirty="0">
              <a:latin typeface="Times New Roman" panose="02020603050405020304" pitchFamily="18" charset="0"/>
              <a:ea typeface="Tahoma" panose="020B0604030504040204" pitchFamily="34" charset="0"/>
              <a:cs typeface="Times New Roman" panose="02020603050405020304" pitchFamily="18" charset="0"/>
            </a:endParaRPr>
          </a:p>
        </p:txBody>
      </p:sp>
      <p:pic>
        <p:nvPicPr>
          <p:cNvPr id="11" name="Imagine 10">
            <a:extLst>
              <a:ext uri="{FF2B5EF4-FFF2-40B4-BE49-F238E27FC236}">
                <a16:creationId xmlns:a16="http://schemas.microsoft.com/office/drawing/2014/main" id="{90567BD0-5B58-4194-9493-5E7032AED42D}"/>
              </a:ext>
            </a:extLst>
          </p:cNvPr>
          <p:cNvPicPr>
            <a:picLocks noChangeAspect="1"/>
          </p:cNvPicPr>
          <p:nvPr/>
        </p:nvPicPr>
        <p:blipFill>
          <a:blip r:embed="rId5"/>
          <a:stretch>
            <a:fillRect/>
          </a:stretch>
        </p:blipFill>
        <p:spPr>
          <a:xfrm>
            <a:off x="6972221" y="6155621"/>
            <a:ext cx="3829584" cy="466790"/>
          </a:xfrm>
          <a:prstGeom prst="rect">
            <a:avLst/>
          </a:prstGeom>
        </p:spPr>
      </p:pic>
    </p:spTree>
    <p:extLst>
      <p:ext uri="{BB962C8B-B14F-4D97-AF65-F5344CB8AC3E}">
        <p14:creationId xmlns:p14="http://schemas.microsoft.com/office/powerpoint/2010/main" val="2499487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childTnLst>
                          </p:cTn>
                        </p:par>
                        <p:par>
                          <p:cTn id="21" fill="hold">
                            <p:stCondLst>
                              <p:cond delay="1000"/>
                            </p:stCondLst>
                            <p:childTnLst>
                              <p:par>
                                <p:cTn id="22" presetID="10" presetClass="entr" presetSubtype="0" fill="hold" nodeType="after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u 1">
            <a:extLst>
              <a:ext uri="{FF2B5EF4-FFF2-40B4-BE49-F238E27FC236}">
                <a16:creationId xmlns:a16="http://schemas.microsoft.com/office/drawing/2014/main" id="{63FA6A77-4553-4406-9B17-2DEA789514B3}"/>
              </a:ext>
            </a:extLst>
          </p:cNvPr>
          <p:cNvSpPr>
            <a:spLocks noGrp="1"/>
          </p:cNvSpPr>
          <p:nvPr>
            <p:ph type="title"/>
          </p:nvPr>
        </p:nvSpPr>
        <p:spPr>
          <a:xfrm>
            <a:off x="838200" y="255448"/>
            <a:ext cx="10515600" cy="1325563"/>
          </a:xfrm>
        </p:spPr>
        <p:txBody>
          <a:bodyPr>
            <a:normAutofit fontScale="90000"/>
          </a:bodyPr>
          <a:lstStyle/>
          <a:p>
            <a:pPr algn="ctr"/>
            <a:r>
              <a:rPr lang="ro-RO" dirty="0">
                <a:latin typeface="Times New Roman" panose="02020603050405020304" pitchFamily="18" charset="0"/>
                <a:cs typeface="Times New Roman" panose="02020603050405020304" pitchFamily="18" charset="0"/>
              </a:rPr>
              <a:t>Dar cum funcționează?</a:t>
            </a:r>
            <a:br>
              <a:rPr lang="en-US" dirty="0">
                <a:latin typeface="Times New Roman" panose="02020603050405020304" pitchFamily="18" charset="0"/>
                <a:cs typeface="Times New Roman" panose="02020603050405020304" pitchFamily="18" charset="0"/>
              </a:rPr>
            </a:br>
            <a:r>
              <a:rPr lang="ro-RO" dirty="0">
                <a:latin typeface="Times New Roman" panose="02020603050405020304" pitchFamily="18" charset="0"/>
                <a:cs typeface="Times New Roman" panose="02020603050405020304" pitchFamily="18" charset="0"/>
              </a:rPr>
              <a:t>Analiza datelor: Variația medie a spectrului luminii</a:t>
            </a:r>
            <a:endParaRPr lang="ro-RO" dirty="0"/>
          </a:p>
        </p:txBody>
      </p:sp>
      <p:pic>
        <p:nvPicPr>
          <p:cNvPr id="8" name="Imagine 7">
            <a:extLst>
              <a:ext uri="{FF2B5EF4-FFF2-40B4-BE49-F238E27FC236}">
                <a16:creationId xmlns:a16="http://schemas.microsoft.com/office/drawing/2014/main" id="{A590A488-7BAD-48DE-9E24-B961A0D02DFB}"/>
              </a:ext>
            </a:extLst>
          </p:cNvPr>
          <p:cNvPicPr>
            <a:picLocks noChangeAspect="1"/>
          </p:cNvPicPr>
          <p:nvPr/>
        </p:nvPicPr>
        <p:blipFill>
          <a:blip r:embed="rId3"/>
          <a:stretch>
            <a:fillRect/>
          </a:stretch>
        </p:blipFill>
        <p:spPr>
          <a:xfrm>
            <a:off x="838200" y="2639310"/>
            <a:ext cx="5521868" cy="3125224"/>
          </a:xfrm>
          <a:prstGeom prst="rect">
            <a:avLst/>
          </a:prstGeom>
        </p:spPr>
      </p:pic>
      <p:graphicFrame>
        <p:nvGraphicFramePr>
          <p:cNvPr id="12" name="Tabel 12">
            <a:extLst>
              <a:ext uri="{FF2B5EF4-FFF2-40B4-BE49-F238E27FC236}">
                <a16:creationId xmlns:a16="http://schemas.microsoft.com/office/drawing/2014/main" id="{C64CC9C4-7E4C-41FC-9425-50AB3890A383}"/>
              </a:ext>
            </a:extLst>
          </p:cNvPr>
          <p:cNvGraphicFramePr>
            <a:graphicFrameLocks noGrp="1"/>
          </p:cNvGraphicFramePr>
          <p:nvPr>
            <p:extLst>
              <p:ext uri="{D42A27DB-BD31-4B8C-83A1-F6EECF244321}">
                <p14:modId xmlns:p14="http://schemas.microsoft.com/office/powerpoint/2010/main" val="2454497118"/>
              </p:ext>
            </p:extLst>
          </p:nvPr>
        </p:nvGraphicFramePr>
        <p:xfrm>
          <a:off x="838200" y="5775000"/>
          <a:ext cx="1440581" cy="741680"/>
        </p:xfrm>
        <a:graphic>
          <a:graphicData uri="http://schemas.openxmlformats.org/drawingml/2006/table">
            <a:tbl>
              <a:tblPr firstRow="1" bandRow="1">
                <a:tableStyleId>{2D5ABB26-0587-4C30-8999-92F81FD0307C}</a:tableStyleId>
              </a:tblPr>
              <a:tblGrid>
                <a:gridCol w="208280">
                  <a:extLst>
                    <a:ext uri="{9D8B030D-6E8A-4147-A177-3AD203B41FA5}">
                      <a16:colId xmlns:a16="http://schemas.microsoft.com/office/drawing/2014/main" val="1775142337"/>
                    </a:ext>
                  </a:extLst>
                </a:gridCol>
                <a:gridCol w="1232301">
                  <a:extLst>
                    <a:ext uri="{9D8B030D-6E8A-4147-A177-3AD203B41FA5}">
                      <a16:colId xmlns:a16="http://schemas.microsoft.com/office/drawing/2014/main" val="3907349102"/>
                    </a:ext>
                  </a:extLst>
                </a:gridCol>
              </a:tblGrid>
              <a:tr h="370840">
                <a:tc>
                  <a:txBody>
                    <a:bodyPr/>
                    <a:lstStyle/>
                    <a:p>
                      <a:endParaRPr lang="ro-RO" dirty="0"/>
                    </a:p>
                  </a:txBody>
                  <a:tcPr>
                    <a:solidFill>
                      <a:srgbClr val="0070C0"/>
                    </a:solidFill>
                  </a:tcPr>
                </a:tc>
                <a:tc>
                  <a:txBody>
                    <a:bodyPr/>
                    <a:lstStyle/>
                    <a:p>
                      <a:r>
                        <a:rPr lang="en-US" dirty="0">
                          <a:latin typeface="Times New Roman" panose="02020603050405020304" pitchFamily="18" charset="0"/>
                          <a:ea typeface="Tahoma" panose="020B0604030504040204" pitchFamily="34" charset="0"/>
                          <a:cs typeface="Times New Roman" panose="02020603050405020304" pitchFamily="18" charset="0"/>
                        </a:rPr>
                        <a:t>Celiac</a:t>
                      </a:r>
                      <a:endParaRPr lang="ro-RO" dirty="0">
                        <a:latin typeface="Times New Roman" panose="02020603050405020304" pitchFamily="18" charset="0"/>
                        <a:ea typeface="Tahoma" panose="020B0604030504040204" pitchFamily="34" charset="0"/>
                        <a:cs typeface="Times New Roman" panose="02020603050405020304" pitchFamily="18" charset="0"/>
                      </a:endParaRPr>
                    </a:p>
                  </a:txBody>
                  <a:tcPr/>
                </a:tc>
                <a:extLst>
                  <a:ext uri="{0D108BD9-81ED-4DB2-BD59-A6C34878D82A}">
                    <a16:rowId xmlns:a16="http://schemas.microsoft.com/office/drawing/2014/main" val="2680045425"/>
                  </a:ext>
                </a:extLst>
              </a:tr>
              <a:tr h="370840">
                <a:tc>
                  <a:txBody>
                    <a:bodyPr/>
                    <a:lstStyle/>
                    <a:p>
                      <a:endParaRPr lang="ro-RO" dirty="0"/>
                    </a:p>
                  </a:txBody>
                  <a:tcPr>
                    <a:solidFill>
                      <a:srgbClr val="FF0000"/>
                    </a:solidFill>
                  </a:tcPr>
                </a:tc>
                <a:tc>
                  <a:txBody>
                    <a:bodyPr/>
                    <a:lstStyle/>
                    <a:p>
                      <a:r>
                        <a:rPr lang="ro-RO" noProof="0" dirty="0">
                          <a:latin typeface="Times New Roman" panose="02020603050405020304" pitchFamily="18" charset="0"/>
                          <a:ea typeface="Tahoma" panose="020B0604030504040204" pitchFamily="34" charset="0"/>
                          <a:cs typeface="Times New Roman" panose="02020603050405020304" pitchFamily="18" charset="0"/>
                        </a:rPr>
                        <a:t>Sănătos</a:t>
                      </a:r>
                    </a:p>
                  </a:txBody>
                  <a:tcPr/>
                </a:tc>
                <a:extLst>
                  <a:ext uri="{0D108BD9-81ED-4DB2-BD59-A6C34878D82A}">
                    <a16:rowId xmlns:a16="http://schemas.microsoft.com/office/drawing/2014/main" val="2228171283"/>
                  </a:ext>
                </a:extLst>
              </a:tr>
            </a:tbl>
          </a:graphicData>
        </a:graphic>
      </p:graphicFrame>
      <p:graphicFrame>
        <p:nvGraphicFramePr>
          <p:cNvPr id="13" name="Tabel 12">
            <a:extLst>
              <a:ext uri="{FF2B5EF4-FFF2-40B4-BE49-F238E27FC236}">
                <a16:creationId xmlns:a16="http://schemas.microsoft.com/office/drawing/2014/main" id="{938F365D-4AC9-4DA4-86CA-88D6A531F620}"/>
              </a:ext>
            </a:extLst>
          </p:cNvPr>
          <p:cNvGraphicFramePr>
            <a:graphicFrameLocks noGrp="1"/>
          </p:cNvGraphicFramePr>
          <p:nvPr>
            <p:extLst>
              <p:ext uri="{D42A27DB-BD31-4B8C-83A1-F6EECF244321}">
                <p14:modId xmlns:p14="http://schemas.microsoft.com/office/powerpoint/2010/main" val="3135854474"/>
              </p:ext>
            </p:extLst>
          </p:nvPr>
        </p:nvGraphicFramePr>
        <p:xfrm>
          <a:off x="7405462" y="3429000"/>
          <a:ext cx="3812436" cy="1375135"/>
        </p:xfrm>
        <a:graphic>
          <a:graphicData uri="http://schemas.openxmlformats.org/drawingml/2006/table">
            <a:tbl>
              <a:tblPr firstRow="1" firstCol="1" bandRow="1">
                <a:tableStyleId>{9D7B26C5-4107-4FEC-AEDC-1716B250A1EF}</a:tableStyleId>
              </a:tblPr>
              <a:tblGrid>
                <a:gridCol w="916330">
                  <a:extLst>
                    <a:ext uri="{9D8B030D-6E8A-4147-A177-3AD203B41FA5}">
                      <a16:colId xmlns:a16="http://schemas.microsoft.com/office/drawing/2014/main" val="54973064"/>
                    </a:ext>
                  </a:extLst>
                </a:gridCol>
                <a:gridCol w="874857">
                  <a:extLst>
                    <a:ext uri="{9D8B030D-6E8A-4147-A177-3AD203B41FA5}">
                      <a16:colId xmlns:a16="http://schemas.microsoft.com/office/drawing/2014/main" val="1199832617"/>
                    </a:ext>
                  </a:extLst>
                </a:gridCol>
                <a:gridCol w="1020406">
                  <a:extLst>
                    <a:ext uri="{9D8B030D-6E8A-4147-A177-3AD203B41FA5}">
                      <a16:colId xmlns:a16="http://schemas.microsoft.com/office/drawing/2014/main" val="1627037467"/>
                    </a:ext>
                  </a:extLst>
                </a:gridCol>
                <a:gridCol w="1000843">
                  <a:extLst>
                    <a:ext uri="{9D8B030D-6E8A-4147-A177-3AD203B41FA5}">
                      <a16:colId xmlns:a16="http://schemas.microsoft.com/office/drawing/2014/main" val="3880622228"/>
                    </a:ext>
                  </a:extLst>
                </a:gridCol>
              </a:tblGrid>
              <a:tr h="423421">
                <a:tc>
                  <a:txBody>
                    <a:bodyPr/>
                    <a:lstStyle/>
                    <a:p>
                      <a:pPr marL="0" marR="0" algn="ctr">
                        <a:spcBef>
                          <a:spcPts val="0"/>
                        </a:spcBef>
                        <a:spcAft>
                          <a:spcPts val="0"/>
                        </a:spcAft>
                      </a:pPr>
                      <a:r>
                        <a:rPr lang="ro-RO" sz="1100" noProof="0" dirty="0">
                          <a:effectLst/>
                          <a:latin typeface="Times New Roman" panose="02020603050405020304" pitchFamily="18" charset="0"/>
                          <a:cs typeface="Times New Roman" panose="02020603050405020304" pitchFamily="18" charset="0"/>
                        </a:rPr>
                        <a:t>Pacient </a:t>
                      </a:r>
                      <a:endParaRPr lang="ro-RO" sz="1100" noProof="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solidFill>
                      <a:schemeClr val="bg1"/>
                    </a:solidFill>
                  </a:tcPr>
                </a:tc>
                <a:tc>
                  <a:txBody>
                    <a:bodyPr/>
                    <a:lstStyle/>
                    <a:p>
                      <a:pPr marL="0" marR="0" algn="ctr">
                        <a:spcBef>
                          <a:spcPts val="0"/>
                        </a:spcBef>
                        <a:spcAft>
                          <a:spcPts val="0"/>
                        </a:spcAft>
                      </a:pPr>
                      <a:r>
                        <a:rPr lang="ro-RO" sz="1100" noProof="0" dirty="0">
                          <a:effectLst/>
                          <a:latin typeface="Times New Roman" panose="02020603050405020304" pitchFamily="18" charset="0"/>
                          <a:cs typeface="Times New Roman" panose="02020603050405020304" pitchFamily="18" charset="0"/>
                        </a:rPr>
                        <a:t>Media</a:t>
                      </a:r>
                      <a:endParaRPr lang="ro-RO" sz="1100" noProof="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ro-RO" sz="1100" noProof="0" dirty="0" err="1">
                          <a:effectLst/>
                          <a:latin typeface="Times New Roman" panose="02020603050405020304" pitchFamily="18" charset="0"/>
                          <a:cs typeface="Times New Roman" panose="02020603050405020304" pitchFamily="18" charset="0"/>
                        </a:rPr>
                        <a:t>Deviatia</a:t>
                      </a:r>
                      <a:r>
                        <a:rPr lang="ro-RO" sz="1100" noProof="0" dirty="0">
                          <a:effectLst/>
                          <a:latin typeface="Times New Roman" panose="02020603050405020304" pitchFamily="18" charset="0"/>
                          <a:cs typeface="Times New Roman" panose="02020603050405020304" pitchFamily="18" charset="0"/>
                        </a:rPr>
                        <a:t> Standard</a:t>
                      </a:r>
                      <a:endParaRPr lang="ro-RO" sz="1100" noProof="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ro-RO" sz="1100" noProof="0" dirty="0" err="1">
                          <a:effectLst/>
                          <a:latin typeface="Times New Roman" panose="02020603050405020304" pitchFamily="18" charset="0"/>
                          <a:cs typeface="Times New Roman" panose="02020603050405020304" pitchFamily="18" charset="0"/>
                        </a:rPr>
                        <a:t>Variatia</a:t>
                      </a:r>
                      <a:endParaRPr lang="ro-RO" sz="1100" noProof="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357115737"/>
                  </a:ext>
                </a:extLst>
              </a:tr>
              <a:tr h="475857">
                <a:tc>
                  <a:txBody>
                    <a:bodyPr/>
                    <a:lstStyle/>
                    <a:p>
                      <a:pPr marL="0" marR="0" algn="ctr">
                        <a:spcBef>
                          <a:spcPts val="0"/>
                        </a:spcBef>
                        <a:spcAft>
                          <a:spcPts val="0"/>
                        </a:spcAft>
                      </a:pPr>
                      <a:r>
                        <a:rPr lang="ro-RO" sz="1100" noProof="0" dirty="0">
                          <a:effectLst/>
                          <a:latin typeface="Times New Roman" panose="02020603050405020304" pitchFamily="18" charset="0"/>
                          <a:cs typeface="Times New Roman" panose="02020603050405020304" pitchFamily="18" charset="0"/>
                        </a:rPr>
                        <a:t>Sănătos</a:t>
                      </a:r>
                      <a:endParaRPr lang="ro-RO" sz="1100" noProof="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lnR w="12700" cap="flat" cmpd="sng" algn="ctr">
                      <a:solidFill>
                        <a:schemeClr val="tx1"/>
                      </a:solidFill>
                      <a:prstDash val="solid"/>
                      <a:round/>
                      <a:headEnd type="none" w="med" len="med"/>
                      <a:tailEnd type="none" w="med" len="med"/>
                    </a:lnR>
                    <a:solidFill>
                      <a:schemeClr val="bg1"/>
                    </a:solidFill>
                  </a:tcPr>
                </a:tc>
                <a:tc>
                  <a:txBody>
                    <a:bodyPr/>
                    <a:lstStyle/>
                    <a:p>
                      <a:pPr marL="0" marR="0" algn="ctr">
                        <a:spcBef>
                          <a:spcPts val="0"/>
                        </a:spcBef>
                        <a:spcAft>
                          <a:spcPts val="0"/>
                        </a:spcAft>
                      </a:pPr>
                      <a:r>
                        <a:rPr lang="ro-RO" sz="1100" noProof="0">
                          <a:effectLst/>
                          <a:latin typeface="Times New Roman" panose="02020603050405020304" pitchFamily="18" charset="0"/>
                          <a:cs typeface="Times New Roman" panose="02020603050405020304" pitchFamily="18" charset="0"/>
                        </a:rPr>
                        <a:t>0.3162</a:t>
                      </a:r>
                      <a:endParaRPr lang="ro-RO" sz="1100" noProof="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tcPr>
                </a:tc>
                <a:tc>
                  <a:txBody>
                    <a:bodyPr/>
                    <a:lstStyle/>
                    <a:p>
                      <a:pPr marL="0" marR="0" algn="ctr">
                        <a:spcBef>
                          <a:spcPts val="0"/>
                        </a:spcBef>
                        <a:spcAft>
                          <a:spcPts val="0"/>
                        </a:spcAft>
                      </a:pPr>
                      <a:r>
                        <a:rPr lang="ro-RO" sz="1100" noProof="0">
                          <a:effectLst/>
                          <a:latin typeface="Times New Roman" panose="02020603050405020304" pitchFamily="18" charset="0"/>
                          <a:cs typeface="Times New Roman" panose="02020603050405020304" pitchFamily="18" charset="0"/>
                        </a:rPr>
                        <a:t>0.0063</a:t>
                      </a:r>
                      <a:endParaRPr lang="ro-RO" sz="1100" noProof="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ro-RO" sz="1100" noProof="0">
                          <a:effectLst/>
                          <a:latin typeface="Times New Roman" panose="02020603050405020304" pitchFamily="18" charset="0"/>
                          <a:cs typeface="Times New Roman" panose="02020603050405020304" pitchFamily="18" charset="0"/>
                        </a:rPr>
                        <a:t>3.92e-5</a:t>
                      </a:r>
                      <a:endParaRPr lang="ro-RO" sz="1100" noProof="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737226003"/>
                  </a:ext>
                </a:extLst>
              </a:tr>
              <a:tr h="475857">
                <a:tc>
                  <a:txBody>
                    <a:bodyPr/>
                    <a:lstStyle/>
                    <a:p>
                      <a:pPr marL="0" marR="0" algn="ctr">
                        <a:spcBef>
                          <a:spcPts val="0"/>
                        </a:spcBef>
                        <a:spcAft>
                          <a:spcPts val="0"/>
                        </a:spcAft>
                      </a:pPr>
                      <a:r>
                        <a:rPr lang="ro-RO" sz="1100" noProof="0" dirty="0">
                          <a:effectLst/>
                          <a:latin typeface="Times New Roman" panose="02020603050405020304" pitchFamily="18" charset="0"/>
                          <a:cs typeface="Times New Roman" panose="02020603050405020304" pitchFamily="18" charset="0"/>
                        </a:rPr>
                        <a:t>Celiac</a:t>
                      </a:r>
                      <a:endParaRPr lang="ro-RO" sz="1100" noProof="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lnR w="12700" cap="flat" cmpd="sng" algn="ctr">
                      <a:solidFill>
                        <a:schemeClr val="tx1"/>
                      </a:solidFill>
                      <a:prstDash val="solid"/>
                      <a:round/>
                      <a:headEnd type="none" w="med" len="med"/>
                      <a:tailEnd type="none" w="med" len="med"/>
                    </a:lnR>
                    <a:solidFill>
                      <a:schemeClr val="bg1"/>
                    </a:solidFill>
                  </a:tcPr>
                </a:tc>
                <a:tc>
                  <a:txBody>
                    <a:bodyPr/>
                    <a:lstStyle/>
                    <a:p>
                      <a:pPr marL="0" marR="0" algn="ctr">
                        <a:spcBef>
                          <a:spcPts val="0"/>
                        </a:spcBef>
                        <a:spcAft>
                          <a:spcPts val="0"/>
                        </a:spcAft>
                      </a:pPr>
                      <a:r>
                        <a:rPr lang="ro-RO" sz="1100" noProof="0">
                          <a:effectLst/>
                          <a:latin typeface="Times New Roman" panose="02020603050405020304" pitchFamily="18" charset="0"/>
                          <a:cs typeface="Times New Roman" panose="02020603050405020304" pitchFamily="18" charset="0"/>
                        </a:rPr>
                        <a:t>0.28</a:t>
                      </a:r>
                      <a:endParaRPr lang="ro-RO" sz="1100" noProof="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tcPr>
                </a:tc>
                <a:tc>
                  <a:txBody>
                    <a:bodyPr/>
                    <a:lstStyle/>
                    <a:p>
                      <a:pPr marL="0" marR="0" algn="ctr">
                        <a:spcBef>
                          <a:spcPts val="0"/>
                        </a:spcBef>
                        <a:spcAft>
                          <a:spcPts val="0"/>
                        </a:spcAft>
                      </a:pPr>
                      <a:r>
                        <a:rPr lang="ro-RO" sz="1100" noProof="0">
                          <a:effectLst/>
                          <a:latin typeface="Times New Roman" panose="02020603050405020304" pitchFamily="18" charset="0"/>
                          <a:cs typeface="Times New Roman" panose="02020603050405020304" pitchFamily="18" charset="0"/>
                        </a:rPr>
                        <a:t>0.0301</a:t>
                      </a:r>
                      <a:endParaRPr lang="ro-RO" sz="1100" noProof="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ro-RO" sz="1100" noProof="0" dirty="0">
                          <a:effectLst/>
                          <a:latin typeface="Times New Roman" panose="02020603050405020304" pitchFamily="18" charset="0"/>
                          <a:cs typeface="Times New Roman" panose="02020603050405020304" pitchFamily="18" charset="0"/>
                        </a:rPr>
                        <a:t>9.07e-4</a:t>
                      </a:r>
                      <a:endParaRPr lang="ro-RO" sz="1100" noProof="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242535165"/>
                  </a:ext>
                </a:extLst>
              </a:tr>
            </a:tbl>
          </a:graphicData>
        </a:graphic>
      </p:graphicFrame>
      <p:sp>
        <p:nvSpPr>
          <p:cNvPr id="14" name="CasetăText 13">
            <a:extLst>
              <a:ext uri="{FF2B5EF4-FFF2-40B4-BE49-F238E27FC236}">
                <a16:creationId xmlns:a16="http://schemas.microsoft.com/office/drawing/2014/main" id="{BE5EDB4F-0C6A-4990-9E5B-E3E12BE5398B}"/>
              </a:ext>
            </a:extLst>
          </p:cNvPr>
          <p:cNvSpPr txBox="1"/>
          <p:nvPr/>
        </p:nvSpPr>
        <p:spPr>
          <a:xfrm>
            <a:off x="838201" y="2073897"/>
            <a:ext cx="5521868" cy="369332"/>
          </a:xfrm>
          <a:prstGeom prst="rect">
            <a:avLst/>
          </a:prstGeom>
          <a:noFill/>
        </p:spPr>
        <p:txBody>
          <a:bodyPr wrap="square" rtlCol="0">
            <a:spAutoFit/>
          </a:bodyPr>
          <a:lstStyle/>
          <a:p>
            <a:pPr algn="ctr"/>
            <a:r>
              <a:rPr lang="ro-RO" dirty="0">
                <a:latin typeface="Times New Roman" panose="02020603050405020304" pitchFamily="18" charset="0"/>
                <a:cs typeface="Times New Roman" panose="02020603050405020304" pitchFamily="18" charset="0"/>
              </a:rPr>
              <a:t>Ce vedem noi:</a:t>
            </a:r>
          </a:p>
        </p:txBody>
      </p:sp>
      <p:sp>
        <p:nvSpPr>
          <p:cNvPr id="15" name="CasetăText 14">
            <a:extLst>
              <a:ext uri="{FF2B5EF4-FFF2-40B4-BE49-F238E27FC236}">
                <a16:creationId xmlns:a16="http://schemas.microsoft.com/office/drawing/2014/main" id="{13712E79-657D-4494-BA9E-B72A00E9A7AC}"/>
              </a:ext>
            </a:extLst>
          </p:cNvPr>
          <p:cNvSpPr txBox="1"/>
          <p:nvPr/>
        </p:nvSpPr>
        <p:spPr>
          <a:xfrm>
            <a:off x="7405461" y="2073897"/>
            <a:ext cx="3812435" cy="369332"/>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Ce </a:t>
            </a:r>
            <a:r>
              <a:rPr lang="en-US" dirty="0" err="1">
                <a:latin typeface="Times New Roman" panose="02020603050405020304" pitchFamily="18" charset="0"/>
                <a:cs typeface="Times New Roman" panose="02020603050405020304" pitchFamily="18" charset="0"/>
              </a:rPr>
              <a:t>vede</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calculatorul</a:t>
            </a:r>
            <a:r>
              <a:rPr lang="en-US" dirty="0">
                <a:latin typeface="Times New Roman" panose="02020603050405020304" pitchFamily="18" charset="0"/>
                <a:cs typeface="Times New Roman" panose="02020603050405020304" pitchFamily="18" charset="0"/>
              </a:rPr>
              <a:t>:</a:t>
            </a:r>
            <a:endParaRPr lang="ro-RO"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75453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par>
                                <p:cTn id="12" presetID="10" presetClass="entr" presetSubtype="0" fill="hold" nodeType="with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500"/>
                                        <p:tgtEl>
                                          <p:spTgt spid="12"/>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childTnLst>
                          </p:cTn>
                        </p:par>
                        <p:par>
                          <p:cTn id="20" fill="hold">
                            <p:stCondLst>
                              <p:cond delay="500"/>
                            </p:stCondLst>
                            <p:childTnLst>
                              <p:par>
                                <p:cTn id="21" presetID="10" presetClass="entr" presetSubtype="0" fill="hold" nodeType="after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u 1">
            <a:extLst>
              <a:ext uri="{FF2B5EF4-FFF2-40B4-BE49-F238E27FC236}">
                <a16:creationId xmlns:a16="http://schemas.microsoft.com/office/drawing/2014/main" id="{B4430CA0-CC46-4319-BA1C-B4A8E8C01227}"/>
              </a:ext>
            </a:extLst>
          </p:cNvPr>
          <p:cNvSpPr>
            <a:spLocks noGrp="1"/>
          </p:cNvSpPr>
          <p:nvPr>
            <p:ph type="title"/>
          </p:nvPr>
        </p:nvSpPr>
        <p:spPr/>
        <p:txBody>
          <a:bodyPr>
            <a:normAutofit fontScale="90000"/>
          </a:bodyPr>
          <a:lstStyle/>
          <a:p>
            <a:pPr algn="ctr"/>
            <a:r>
              <a:rPr lang="ro-RO" dirty="0">
                <a:latin typeface="Times New Roman" panose="02020603050405020304" pitchFamily="18" charset="0"/>
                <a:cs typeface="Times New Roman" panose="02020603050405020304" pitchFamily="18" charset="0"/>
              </a:rPr>
              <a:t>Dar cum funcționează?</a:t>
            </a:r>
            <a:br>
              <a:rPr lang="en-US" dirty="0">
                <a:latin typeface="Times New Roman" panose="02020603050405020304" pitchFamily="18" charset="0"/>
                <a:cs typeface="Times New Roman" panose="02020603050405020304" pitchFamily="18" charset="0"/>
              </a:rPr>
            </a:br>
            <a:r>
              <a:rPr lang="ro-RO" dirty="0">
                <a:latin typeface="Times New Roman" panose="02020603050405020304" pitchFamily="18" charset="0"/>
                <a:cs typeface="Times New Roman" panose="02020603050405020304" pitchFamily="18" charset="0"/>
              </a:rPr>
              <a:t>Analiza datelor: Deviația</a:t>
            </a:r>
            <a:r>
              <a:rPr lang="en-US" dirty="0">
                <a:latin typeface="Times New Roman" panose="02020603050405020304" pitchFamily="18" charset="0"/>
                <a:cs typeface="Times New Roman" panose="02020603050405020304" pitchFamily="18" charset="0"/>
              </a:rPr>
              <a:t> standard </a:t>
            </a:r>
            <a:r>
              <a:rPr lang="ro-RO" dirty="0">
                <a:latin typeface="Times New Roman" panose="02020603050405020304" pitchFamily="18" charset="0"/>
                <a:cs typeface="Times New Roman" panose="02020603050405020304" pitchFamily="18" charset="0"/>
              </a:rPr>
              <a:t>a spectrului luminii</a:t>
            </a:r>
            <a:endParaRPr lang="ro-RO" dirty="0"/>
          </a:p>
        </p:txBody>
      </p:sp>
      <p:pic>
        <p:nvPicPr>
          <p:cNvPr id="5" name="Imagine 4">
            <a:extLst>
              <a:ext uri="{FF2B5EF4-FFF2-40B4-BE49-F238E27FC236}">
                <a16:creationId xmlns:a16="http://schemas.microsoft.com/office/drawing/2014/main" id="{0740CE9A-AC59-4128-B568-00F7E5BC650D}"/>
              </a:ext>
            </a:extLst>
          </p:cNvPr>
          <p:cNvPicPr>
            <a:picLocks noChangeAspect="1"/>
          </p:cNvPicPr>
          <p:nvPr/>
        </p:nvPicPr>
        <p:blipFill>
          <a:blip r:embed="rId3"/>
          <a:stretch>
            <a:fillRect/>
          </a:stretch>
        </p:blipFill>
        <p:spPr>
          <a:xfrm>
            <a:off x="838200" y="2517251"/>
            <a:ext cx="5486400" cy="3143250"/>
          </a:xfrm>
          <a:prstGeom prst="rect">
            <a:avLst/>
          </a:prstGeom>
        </p:spPr>
      </p:pic>
      <p:graphicFrame>
        <p:nvGraphicFramePr>
          <p:cNvPr id="8" name="Tabel 7">
            <a:extLst>
              <a:ext uri="{FF2B5EF4-FFF2-40B4-BE49-F238E27FC236}">
                <a16:creationId xmlns:a16="http://schemas.microsoft.com/office/drawing/2014/main" id="{4AE7E6A3-CAA7-433A-AEE1-AB86E0D209FE}"/>
              </a:ext>
            </a:extLst>
          </p:cNvPr>
          <p:cNvGraphicFramePr>
            <a:graphicFrameLocks noGrp="1"/>
          </p:cNvGraphicFramePr>
          <p:nvPr>
            <p:extLst>
              <p:ext uri="{D42A27DB-BD31-4B8C-83A1-F6EECF244321}">
                <p14:modId xmlns:p14="http://schemas.microsoft.com/office/powerpoint/2010/main" val="889145334"/>
              </p:ext>
            </p:extLst>
          </p:nvPr>
        </p:nvGraphicFramePr>
        <p:xfrm>
          <a:off x="838200" y="5751195"/>
          <a:ext cx="1440581" cy="741680"/>
        </p:xfrm>
        <a:graphic>
          <a:graphicData uri="http://schemas.openxmlformats.org/drawingml/2006/table">
            <a:tbl>
              <a:tblPr firstRow="1" bandRow="1">
                <a:tableStyleId>{2D5ABB26-0587-4C30-8999-92F81FD0307C}</a:tableStyleId>
              </a:tblPr>
              <a:tblGrid>
                <a:gridCol w="208280">
                  <a:extLst>
                    <a:ext uri="{9D8B030D-6E8A-4147-A177-3AD203B41FA5}">
                      <a16:colId xmlns:a16="http://schemas.microsoft.com/office/drawing/2014/main" val="3070833128"/>
                    </a:ext>
                  </a:extLst>
                </a:gridCol>
                <a:gridCol w="1232301">
                  <a:extLst>
                    <a:ext uri="{9D8B030D-6E8A-4147-A177-3AD203B41FA5}">
                      <a16:colId xmlns:a16="http://schemas.microsoft.com/office/drawing/2014/main" val="1362416028"/>
                    </a:ext>
                  </a:extLst>
                </a:gridCol>
              </a:tblGrid>
              <a:tr h="370840">
                <a:tc>
                  <a:txBody>
                    <a:bodyPr/>
                    <a:lstStyle/>
                    <a:p>
                      <a:endParaRPr lang="ro-RO" dirty="0"/>
                    </a:p>
                  </a:txBody>
                  <a:tcPr>
                    <a:solidFill>
                      <a:srgbClr val="0070C0"/>
                    </a:solidFill>
                  </a:tcPr>
                </a:tc>
                <a:tc>
                  <a:txBody>
                    <a:bodyPr/>
                    <a:lstStyle/>
                    <a:p>
                      <a:r>
                        <a:rPr lang="en-US" dirty="0">
                          <a:latin typeface="Times New Roman" panose="02020603050405020304" pitchFamily="18" charset="0"/>
                          <a:ea typeface="Tahoma" panose="020B0604030504040204" pitchFamily="34" charset="0"/>
                          <a:cs typeface="Times New Roman" panose="02020603050405020304" pitchFamily="18" charset="0"/>
                        </a:rPr>
                        <a:t>Celiac</a:t>
                      </a:r>
                      <a:endParaRPr lang="ro-RO" dirty="0">
                        <a:latin typeface="Times New Roman" panose="02020603050405020304" pitchFamily="18" charset="0"/>
                        <a:ea typeface="Tahoma" panose="020B0604030504040204" pitchFamily="34" charset="0"/>
                        <a:cs typeface="Times New Roman" panose="02020603050405020304" pitchFamily="18" charset="0"/>
                      </a:endParaRPr>
                    </a:p>
                  </a:txBody>
                  <a:tcPr/>
                </a:tc>
                <a:extLst>
                  <a:ext uri="{0D108BD9-81ED-4DB2-BD59-A6C34878D82A}">
                    <a16:rowId xmlns:a16="http://schemas.microsoft.com/office/drawing/2014/main" val="161472507"/>
                  </a:ext>
                </a:extLst>
              </a:tr>
              <a:tr h="370840">
                <a:tc>
                  <a:txBody>
                    <a:bodyPr/>
                    <a:lstStyle/>
                    <a:p>
                      <a:endParaRPr lang="ro-RO" dirty="0"/>
                    </a:p>
                  </a:txBody>
                  <a:tcPr>
                    <a:solidFill>
                      <a:srgbClr val="FF0000"/>
                    </a:solidFill>
                  </a:tcPr>
                </a:tc>
                <a:tc>
                  <a:txBody>
                    <a:bodyPr/>
                    <a:lstStyle/>
                    <a:p>
                      <a:r>
                        <a:rPr lang="ro-RO" noProof="0" dirty="0">
                          <a:latin typeface="Times New Roman" panose="02020603050405020304" pitchFamily="18" charset="0"/>
                          <a:ea typeface="Tahoma" panose="020B0604030504040204" pitchFamily="34" charset="0"/>
                          <a:cs typeface="Times New Roman" panose="02020603050405020304" pitchFamily="18" charset="0"/>
                        </a:rPr>
                        <a:t>Sănătos</a:t>
                      </a:r>
                      <a:endParaRPr lang="ro-RO" dirty="0">
                        <a:latin typeface="Times New Roman" panose="02020603050405020304" pitchFamily="18" charset="0"/>
                        <a:ea typeface="Tahoma" panose="020B0604030504040204" pitchFamily="34" charset="0"/>
                        <a:cs typeface="Times New Roman" panose="02020603050405020304" pitchFamily="18" charset="0"/>
                      </a:endParaRPr>
                    </a:p>
                  </a:txBody>
                  <a:tcPr/>
                </a:tc>
                <a:extLst>
                  <a:ext uri="{0D108BD9-81ED-4DB2-BD59-A6C34878D82A}">
                    <a16:rowId xmlns:a16="http://schemas.microsoft.com/office/drawing/2014/main" val="3988243039"/>
                  </a:ext>
                </a:extLst>
              </a:tr>
            </a:tbl>
          </a:graphicData>
        </a:graphic>
      </p:graphicFrame>
      <p:sp>
        <p:nvSpPr>
          <p:cNvPr id="9" name="CasetăText 8">
            <a:extLst>
              <a:ext uri="{FF2B5EF4-FFF2-40B4-BE49-F238E27FC236}">
                <a16:creationId xmlns:a16="http://schemas.microsoft.com/office/drawing/2014/main" id="{288C2E46-2DC1-4CCF-8D9D-19B84B88793F}"/>
              </a:ext>
            </a:extLst>
          </p:cNvPr>
          <p:cNvSpPr txBox="1"/>
          <p:nvPr/>
        </p:nvSpPr>
        <p:spPr>
          <a:xfrm>
            <a:off x="838201" y="2073897"/>
            <a:ext cx="5486399" cy="369332"/>
          </a:xfrm>
          <a:prstGeom prst="rect">
            <a:avLst/>
          </a:prstGeom>
          <a:noFill/>
        </p:spPr>
        <p:txBody>
          <a:bodyPr wrap="square" rtlCol="0">
            <a:spAutoFit/>
          </a:bodyPr>
          <a:lstStyle/>
          <a:p>
            <a:pPr algn="ctr"/>
            <a:r>
              <a:rPr lang="ro-RO" dirty="0">
                <a:latin typeface="Times New Roman" panose="02020603050405020304" pitchFamily="18" charset="0"/>
                <a:cs typeface="Times New Roman" panose="02020603050405020304" pitchFamily="18" charset="0"/>
              </a:rPr>
              <a:t>Ce vedem noi:</a:t>
            </a:r>
          </a:p>
        </p:txBody>
      </p:sp>
      <p:graphicFrame>
        <p:nvGraphicFramePr>
          <p:cNvPr id="10" name="Tabel 9">
            <a:extLst>
              <a:ext uri="{FF2B5EF4-FFF2-40B4-BE49-F238E27FC236}">
                <a16:creationId xmlns:a16="http://schemas.microsoft.com/office/drawing/2014/main" id="{E2859555-AFB5-40EB-8DB9-E9E1C6C84F87}"/>
              </a:ext>
            </a:extLst>
          </p:cNvPr>
          <p:cNvGraphicFramePr>
            <a:graphicFrameLocks noGrp="1"/>
          </p:cNvGraphicFramePr>
          <p:nvPr>
            <p:extLst>
              <p:ext uri="{D42A27DB-BD31-4B8C-83A1-F6EECF244321}">
                <p14:modId xmlns:p14="http://schemas.microsoft.com/office/powerpoint/2010/main" val="3857493733"/>
              </p:ext>
            </p:extLst>
          </p:nvPr>
        </p:nvGraphicFramePr>
        <p:xfrm>
          <a:off x="7405462" y="3429000"/>
          <a:ext cx="3812436" cy="1375135"/>
        </p:xfrm>
        <a:graphic>
          <a:graphicData uri="http://schemas.openxmlformats.org/drawingml/2006/table">
            <a:tbl>
              <a:tblPr firstRow="1" firstCol="1" bandRow="1">
                <a:tableStyleId>{9D7B26C5-4107-4FEC-AEDC-1716B250A1EF}</a:tableStyleId>
              </a:tblPr>
              <a:tblGrid>
                <a:gridCol w="916330">
                  <a:extLst>
                    <a:ext uri="{9D8B030D-6E8A-4147-A177-3AD203B41FA5}">
                      <a16:colId xmlns:a16="http://schemas.microsoft.com/office/drawing/2014/main" val="54973064"/>
                    </a:ext>
                  </a:extLst>
                </a:gridCol>
                <a:gridCol w="874857">
                  <a:extLst>
                    <a:ext uri="{9D8B030D-6E8A-4147-A177-3AD203B41FA5}">
                      <a16:colId xmlns:a16="http://schemas.microsoft.com/office/drawing/2014/main" val="1199832617"/>
                    </a:ext>
                  </a:extLst>
                </a:gridCol>
                <a:gridCol w="1020406">
                  <a:extLst>
                    <a:ext uri="{9D8B030D-6E8A-4147-A177-3AD203B41FA5}">
                      <a16:colId xmlns:a16="http://schemas.microsoft.com/office/drawing/2014/main" val="1627037467"/>
                    </a:ext>
                  </a:extLst>
                </a:gridCol>
                <a:gridCol w="1000843">
                  <a:extLst>
                    <a:ext uri="{9D8B030D-6E8A-4147-A177-3AD203B41FA5}">
                      <a16:colId xmlns:a16="http://schemas.microsoft.com/office/drawing/2014/main" val="3880622228"/>
                    </a:ext>
                  </a:extLst>
                </a:gridCol>
              </a:tblGrid>
              <a:tr h="423421">
                <a:tc>
                  <a:txBody>
                    <a:bodyPr/>
                    <a:lstStyle/>
                    <a:p>
                      <a:pPr marL="0" marR="0" algn="ctr">
                        <a:spcBef>
                          <a:spcPts val="0"/>
                        </a:spcBef>
                        <a:spcAft>
                          <a:spcPts val="0"/>
                        </a:spcAft>
                      </a:pPr>
                      <a:r>
                        <a:rPr lang="ro-RO" sz="1100" noProof="0" dirty="0">
                          <a:effectLst/>
                          <a:latin typeface="Times New Roman" panose="02020603050405020304" pitchFamily="18" charset="0"/>
                          <a:cs typeface="Times New Roman" panose="02020603050405020304" pitchFamily="18" charset="0"/>
                        </a:rPr>
                        <a:t>Pacient </a:t>
                      </a:r>
                      <a:endParaRPr lang="ro-RO" sz="1100" noProof="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solidFill>
                      <a:schemeClr val="bg1"/>
                    </a:solidFill>
                  </a:tcPr>
                </a:tc>
                <a:tc>
                  <a:txBody>
                    <a:bodyPr/>
                    <a:lstStyle/>
                    <a:p>
                      <a:pPr marL="0" marR="0" algn="ctr">
                        <a:spcBef>
                          <a:spcPts val="0"/>
                        </a:spcBef>
                        <a:spcAft>
                          <a:spcPts val="0"/>
                        </a:spcAft>
                      </a:pPr>
                      <a:r>
                        <a:rPr lang="ro-RO" sz="1100" noProof="0" dirty="0">
                          <a:effectLst/>
                          <a:latin typeface="Times New Roman" panose="02020603050405020304" pitchFamily="18" charset="0"/>
                          <a:cs typeface="Times New Roman" panose="02020603050405020304" pitchFamily="18" charset="0"/>
                        </a:rPr>
                        <a:t>Media</a:t>
                      </a:r>
                      <a:endParaRPr lang="ro-RO" sz="1100" noProof="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ro-RO" sz="1100" noProof="0" dirty="0" err="1">
                          <a:effectLst/>
                          <a:latin typeface="Times New Roman" panose="02020603050405020304" pitchFamily="18" charset="0"/>
                          <a:cs typeface="Times New Roman" panose="02020603050405020304" pitchFamily="18" charset="0"/>
                        </a:rPr>
                        <a:t>Deviatia</a:t>
                      </a:r>
                      <a:r>
                        <a:rPr lang="ro-RO" sz="1100" noProof="0" dirty="0">
                          <a:effectLst/>
                          <a:latin typeface="Times New Roman" panose="02020603050405020304" pitchFamily="18" charset="0"/>
                          <a:cs typeface="Times New Roman" panose="02020603050405020304" pitchFamily="18" charset="0"/>
                        </a:rPr>
                        <a:t> Standard</a:t>
                      </a:r>
                      <a:endParaRPr lang="ro-RO" sz="1100" noProof="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ro-RO" sz="1100" noProof="0" dirty="0" err="1">
                          <a:effectLst/>
                          <a:latin typeface="Times New Roman" panose="02020603050405020304" pitchFamily="18" charset="0"/>
                          <a:cs typeface="Times New Roman" panose="02020603050405020304" pitchFamily="18" charset="0"/>
                        </a:rPr>
                        <a:t>Variatia</a:t>
                      </a:r>
                      <a:endParaRPr lang="ro-RO" sz="1100" noProof="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357115737"/>
                  </a:ext>
                </a:extLst>
              </a:tr>
              <a:tr h="475857">
                <a:tc>
                  <a:txBody>
                    <a:bodyPr/>
                    <a:lstStyle/>
                    <a:p>
                      <a:pPr marL="0" marR="0" algn="ctr">
                        <a:spcBef>
                          <a:spcPts val="0"/>
                        </a:spcBef>
                        <a:spcAft>
                          <a:spcPts val="0"/>
                        </a:spcAft>
                      </a:pPr>
                      <a:r>
                        <a:rPr lang="ro-RO" sz="1100" noProof="0" dirty="0">
                          <a:effectLst/>
                          <a:latin typeface="Times New Roman" panose="02020603050405020304" pitchFamily="18" charset="0"/>
                          <a:cs typeface="Times New Roman" panose="02020603050405020304" pitchFamily="18" charset="0"/>
                        </a:rPr>
                        <a:t>Sănătos</a:t>
                      </a:r>
                      <a:endParaRPr lang="ro-RO" sz="1100" noProof="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lnR w="12700" cap="flat" cmpd="sng" algn="ctr">
                      <a:solidFill>
                        <a:schemeClr val="tx1"/>
                      </a:solidFill>
                      <a:prstDash val="solid"/>
                      <a:round/>
                      <a:headEnd type="none" w="med" len="med"/>
                      <a:tailEnd type="none" w="med" len="med"/>
                    </a:lnR>
                    <a:solidFill>
                      <a:schemeClr val="bg1"/>
                    </a:solidFill>
                  </a:tcPr>
                </a:tc>
                <a:tc>
                  <a:txBody>
                    <a:bodyPr/>
                    <a:lstStyle/>
                    <a:p>
                      <a:pPr marL="0" marR="0" algn="ctr">
                        <a:spcBef>
                          <a:spcPts val="0"/>
                        </a:spcBef>
                        <a:spcAft>
                          <a:spcPts val="0"/>
                        </a:spcAft>
                      </a:pPr>
                      <a:r>
                        <a:rPr lang="en-US" sz="1100" dirty="0">
                          <a:effectLst/>
                          <a:latin typeface="Times New Roman" panose="02020603050405020304" pitchFamily="18" charset="0"/>
                          <a:cs typeface="Times New Roman" panose="02020603050405020304" pitchFamily="18" charset="0"/>
                        </a:rPr>
                        <a:t>0.1755</a:t>
                      </a:r>
                      <a:endParaRPr lang="en-US" sz="1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tcPr>
                </a:tc>
                <a:tc>
                  <a:txBody>
                    <a:bodyPr/>
                    <a:lstStyle/>
                    <a:p>
                      <a:pPr marL="0" marR="0" algn="ctr">
                        <a:spcBef>
                          <a:spcPts val="0"/>
                        </a:spcBef>
                        <a:spcAft>
                          <a:spcPts val="0"/>
                        </a:spcAft>
                      </a:pPr>
                      <a:r>
                        <a:rPr lang="en-US" sz="1100" dirty="0">
                          <a:effectLst/>
                          <a:latin typeface="Times New Roman" panose="02020603050405020304" pitchFamily="18" charset="0"/>
                          <a:cs typeface="Times New Roman" panose="02020603050405020304" pitchFamily="18" charset="0"/>
                        </a:rPr>
                        <a:t>0.0109</a:t>
                      </a:r>
                      <a:endParaRPr lang="en-US" sz="1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100" dirty="0">
                          <a:effectLst/>
                          <a:latin typeface="Times New Roman" panose="02020603050405020304" pitchFamily="18" charset="0"/>
                          <a:cs typeface="Times New Roman" panose="02020603050405020304" pitchFamily="18" charset="0"/>
                        </a:rPr>
                        <a:t>1.1987e-04</a:t>
                      </a:r>
                      <a:endParaRPr lang="en-US" sz="1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737226003"/>
                  </a:ext>
                </a:extLst>
              </a:tr>
              <a:tr h="475857">
                <a:tc>
                  <a:txBody>
                    <a:bodyPr/>
                    <a:lstStyle/>
                    <a:p>
                      <a:pPr marL="0" marR="0" algn="ctr">
                        <a:spcBef>
                          <a:spcPts val="0"/>
                        </a:spcBef>
                        <a:spcAft>
                          <a:spcPts val="0"/>
                        </a:spcAft>
                      </a:pPr>
                      <a:r>
                        <a:rPr lang="ro-RO" sz="1100" noProof="0" dirty="0">
                          <a:effectLst/>
                          <a:latin typeface="Times New Roman" panose="02020603050405020304" pitchFamily="18" charset="0"/>
                          <a:cs typeface="Times New Roman" panose="02020603050405020304" pitchFamily="18" charset="0"/>
                        </a:rPr>
                        <a:t>Celiac</a:t>
                      </a:r>
                      <a:endParaRPr lang="ro-RO" sz="1100" noProof="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lnR w="12700" cap="flat" cmpd="sng" algn="ctr">
                      <a:solidFill>
                        <a:schemeClr val="tx1"/>
                      </a:solidFill>
                      <a:prstDash val="solid"/>
                      <a:round/>
                      <a:headEnd type="none" w="med" len="med"/>
                      <a:tailEnd type="none" w="med" len="med"/>
                    </a:lnR>
                    <a:solidFill>
                      <a:schemeClr val="bg1"/>
                    </a:solidFill>
                  </a:tcPr>
                </a:tc>
                <a:tc>
                  <a:txBody>
                    <a:bodyPr/>
                    <a:lstStyle/>
                    <a:p>
                      <a:pPr marL="0" marR="0" algn="ctr">
                        <a:spcBef>
                          <a:spcPts val="0"/>
                        </a:spcBef>
                        <a:spcAft>
                          <a:spcPts val="0"/>
                        </a:spcAft>
                      </a:pPr>
                      <a:r>
                        <a:rPr lang="en-US" sz="1100" dirty="0">
                          <a:effectLst/>
                          <a:latin typeface="Times New Roman" panose="02020603050405020304" pitchFamily="18" charset="0"/>
                          <a:ea typeface="SimSun" panose="02010600030101010101" pitchFamily="2" charset="-122"/>
                          <a:cs typeface="Times New Roman" panose="02020603050405020304" pitchFamily="18" charset="0"/>
                        </a:rPr>
                        <a:t>0.1956</a:t>
                      </a:r>
                    </a:p>
                  </a:txBody>
                  <a:tcPr marL="68580" marR="68580" marT="0" marB="0" anchor="ctr">
                    <a:lnL w="12700" cap="flat" cmpd="sng" algn="ctr">
                      <a:solidFill>
                        <a:schemeClr val="tx1"/>
                      </a:solidFill>
                      <a:prstDash val="solid"/>
                      <a:round/>
                      <a:headEnd type="none" w="med" len="med"/>
                      <a:tailEnd type="none" w="med" len="med"/>
                    </a:lnL>
                  </a:tcPr>
                </a:tc>
                <a:tc>
                  <a:txBody>
                    <a:bodyPr/>
                    <a:lstStyle/>
                    <a:p>
                      <a:pPr marL="0" marR="0" algn="ctr">
                        <a:spcBef>
                          <a:spcPts val="0"/>
                        </a:spcBef>
                        <a:spcAft>
                          <a:spcPts val="0"/>
                        </a:spcAft>
                      </a:pPr>
                      <a:r>
                        <a:rPr lang="en-US" sz="1100" dirty="0">
                          <a:effectLst/>
                          <a:latin typeface="Times New Roman" panose="02020603050405020304" pitchFamily="18" charset="0"/>
                          <a:cs typeface="Times New Roman" panose="02020603050405020304" pitchFamily="18" charset="0"/>
                        </a:rPr>
                        <a:t>0.0099</a:t>
                      </a:r>
                      <a:endParaRPr lang="en-US" sz="1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100" dirty="0">
                          <a:effectLst/>
                          <a:latin typeface="Times New Roman" panose="02020603050405020304" pitchFamily="18" charset="0"/>
                          <a:ea typeface="SimSun" panose="02010600030101010101" pitchFamily="2" charset="-122"/>
                          <a:cs typeface="Times New Roman" panose="02020603050405020304" pitchFamily="18" charset="0"/>
                        </a:rPr>
                        <a:t>9.7700e-05</a:t>
                      </a:r>
                    </a:p>
                  </a:txBody>
                  <a:tcPr marL="68580" marR="68580" marT="0" marB="0" anchor="ctr"/>
                </a:tc>
                <a:extLst>
                  <a:ext uri="{0D108BD9-81ED-4DB2-BD59-A6C34878D82A}">
                    <a16:rowId xmlns:a16="http://schemas.microsoft.com/office/drawing/2014/main" val="3242535165"/>
                  </a:ext>
                </a:extLst>
              </a:tr>
            </a:tbl>
          </a:graphicData>
        </a:graphic>
      </p:graphicFrame>
      <p:sp>
        <p:nvSpPr>
          <p:cNvPr id="11" name="CasetăText 10">
            <a:extLst>
              <a:ext uri="{FF2B5EF4-FFF2-40B4-BE49-F238E27FC236}">
                <a16:creationId xmlns:a16="http://schemas.microsoft.com/office/drawing/2014/main" id="{8A40288D-D2D1-4A17-8DA8-5A04455CF66E}"/>
              </a:ext>
            </a:extLst>
          </p:cNvPr>
          <p:cNvSpPr txBox="1"/>
          <p:nvPr/>
        </p:nvSpPr>
        <p:spPr>
          <a:xfrm>
            <a:off x="7405461" y="2073897"/>
            <a:ext cx="3812435" cy="369332"/>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Ce </a:t>
            </a:r>
            <a:r>
              <a:rPr lang="en-US" dirty="0" err="1">
                <a:latin typeface="Times New Roman" panose="02020603050405020304" pitchFamily="18" charset="0"/>
                <a:cs typeface="Times New Roman" panose="02020603050405020304" pitchFamily="18" charset="0"/>
              </a:rPr>
              <a:t>vede</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calculatorul</a:t>
            </a:r>
            <a:r>
              <a:rPr lang="en-US" dirty="0">
                <a:latin typeface="Times New Roman" panose="02020603050405020304" pitchFamily="18" charset="0"/>
                <a:cs typeface="Times New Roman" panose="02020603050405020304" pitchFamily="18" charset="0"/>
              </a:rPr>
              <a:t>:</a:t>
            </a:r>
            <a:endParaRPr lang="ro-RO"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66489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par>
                                <p:cTn id="12" presetID="10" presetClass="entr" presetSubtype="0" fill="hold" nodeType="with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childTnLst>
                          </p:cTn>
                        </p:par>
                        <p:par>
                          <p:cTn id="20" fill="hold">
                            <p:stCondLst>
                              <p:cond delay="500"/>
                            </p:stCondLst>
                            <p:childTnLst>
                              <p:par>
                                <p:cTn id="21" presetID="10" presetClass="entr" presetSubtype="0" fill="hold" nodeType="after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u 1">
            <a:extLst>
              <a:ext uri="{FF2B5EF4-FFF2-40B4-BE49-F238E27FC236}">
                <a16:creationId xmlns:a16="http://schemas.microsoft.com/office/drawing/2014/main" id="{AF6B47C6-5861-48B8-9E77-129F167AD48E}"/>
              </a:ext>
            </a:extLst>
          </p:cNvPr>
          <p:cNvSpPr>
            <a:spLocks noGrp="1"/>
          </p:cNvSpPr>
          <p:nvPr>
            <p:ph type="title"/>
          </p:nvPr>
        </p:nvSpPr>
        <p:spPr>
          <a:xfrm>
            <a:off x="150136" y="165949"/>
            <a:ext cx="11900026" cy="1325563"/>
          </a:xfrm>
        </p:spPr>
        <p:txBody>
          <a:bodyPr/>
          <a:lstStyle/>
          <a:p>
            <a:pPr algn="ctr"/>
            <a:r>
              <a:rPr lang="en-US" dirty="0">
                <a:latin typeface="Times New Roman" panose="02020603050405020304" pitchFamily="18" charset="0"/>
                <a:cs typeface="Times New Roman" panose="02020603050405020304" pitchFamily="18" charset="0"/>
              </a:rPr>
              <a:t>Ce </a:t>
            </a:r>
            <a:r>
              <a:rPr lang="en-US" dirty="0" err="1">
                <a:latin typeface="Times New Roman" panose="02020603050405020304" pitchFamily="18" charset="0"/>
                <a:cs typeface="Times New Roman" panose="02020603050405020304" pitchFamily="18" charset="0"/>
              </a:rPr>
              <a:t>este</a:t>
            </a:r>
            <a:r>
              <a:rPr lang="en-US" dirty="0">
                <a:latin typeface="Times New Roman" panose="02020603050405020304" pitchFamily="18" charset="0"/>
                <a:cs typeface="Times New Roman" panose="02020603050405020304" pitchFamily="18" charset="0"/>
              </a:rPr>
              <a:t> boala </a:t>
            </a:r>
            <a:r>
              <a:rPr lang="en-US" dirty="0" err="1">
                <a:latin typeface="Times New Roman" panose="02020603050405020304" pitchFamily="18" charset="0"/>
                <a:cs typeface="Times New Roman" panose="02020603050405020304" pitchFamily="18" charset="0"/>
              </a:rPr>
              <a:t>celiacă</a:t>
            </a:r>
            <a:r>
              <a:rPr lang="en-US" dirty="0">
                <a:latin typeface="Times New Roman" panose="02020603050405020304" pitchFamily="18" charset="0"/>
                <a:cs typeface="Times New Roman" panose="02020603050405020304" pitchFamily="18" charset="0"/>
              </a:rPr>
              <a:t>?</a:t>
            </a:r>
          </a:p>
        </p:txBody>
      </p:sp>
      <p:pic>
        <p:nvPicPr>
          <p:cNvPr id="5" name="Imagine 4">
            <a:extLst>
              <a:ext uri="{FF2B5EF4-FFF2-40B4-BE49-F238E27FC236}">
                <a16:creationId xmlns:a16="http://schemas.microsoft.com/office/drawing/2014/main" id="{50B75EA8-516C-4FD4-86D1-06529EAEDC1B}"/>
              </a:ext>
            </a:extLst>
          </p:cNvPr>
          <p:cNvPicPr>
            <a:picLocks noChangeAspect="1"/>
          </p:cNvPicPr>
          <p:nvPr/>
        </p:nvPicPr>
        <p:blipFill>
          <a:blip r:embed="rId3"/>
          <a:stretch>
            <a:fillRect/>
          </a:stretch>
        </p:blipFill>
        <p:spPr>
          <a:xfrm>
            <a:off x="1277311" y="2078327"/>
            <a:ext cx="1390844" cy="3429479"/>
          </a:xfrm>
          <a:prstGeom prst="rect">
            <a:avLst/>
          </a:prstGeom>
        </p:spPr>
      </p:pic>
      <p:pic>
        <p:nvPicPr>
          <p:cNvPr id="7" name="Imagine 6">
            <a:extLst>
              <a:ext uri="{FF2B5EF4-FFF2-40B4-BE49-F238E27FC236}">
                <a16:creationId xmlns:a16="http://schemas.microsoft.com/office/drawing/2014/main" id="{99C76642-437C-406D-AEC0-F3DAA8F07E60}"/>
              </a:ext>
            </a:extLst>
          </p:cNvPr>
          <p:cNvPicPr>
            <a:picLocks noChangeAspect="1"/>
          </p:cNvPicPr>
          <p:nvPr/>
        </p:nvPicPr>
        <p:blipFill>
          <a:blip r:embed="rId4"/>
          <a:stretch>
            <a:fillRect/>
          </a:stretch>
        </p:blipFill>
        <p:spPr>
          <a:xfrm>
            <a:off x="1516910" y="2202170"/>
            <a:ext cx="1057423" cy="3315163"/>
          </a:xfrm>
          <a:prstGeom prst="rect">
            <a:avLst/>
          </a:prstGeom>
        </p:spPr>
      </p:pic>
      <p:pic>
        <p:nvPicPr>
          <p:cNvPr id="9" name="Imagine 8">
            <a:extLst>
              <a:ext uri="{FF2B5EF4-FFF2-40B4-BE49-F238E27FC236}">
                <a16:creationId xmlns:a16="http://schemas.microsoft.com/office/drawing/2014/main" id="{D17BD69D-7E7D-4CD5-8F92-6518C55BF811}"/>
              </a:ext>
            </a:extLst>
          </p:cNvPr>
          <p:cNvPicPr>
            <a:picLocks noChangeAspect="1"/>
          </p:cNvPicPr>
          <p:nvPr/>
        </p:nvPicPr>
        <p:blipFill>
          <a:blip r:embed="rId5"/>
          <a:stretch>
            <a:fillRect/>
          </a:stretch>
        </p:blipFill>
        <p:spPr>
          <a:xfrm>
            <a:off x="1469278" y="2235512"/>
            <a:ext cx="1152686" cy="3248478"/>
          </a:xfrm>
          <a:prstGeom prst="rect">
            <a:avLst/>
          </a:prstGeom>
        </p:spPr>
      </p:pic>
      <p:pic>
        <p:nvPicPr>
          <p:cNvPr id="11" name="Imagine 10">
            <a:extLst>
              <a:ext uri="{FF2B5EF4-FFF2-40B4-BE49-F238E27FC236}">
                <a16:creationId xmlns:a16="http://schemas.microsoft.com/office/drawing/2014/main" id="{906AD1F8-2E85-434C-A4E5-F374EE1D9E14}"/>
              </a:ext>
            </a:extLst>
          </p:cNvPr>
          <p:cNvPicPr>
            <a:picLocks noChangeAspect="1"/>
          </p:cNvPicPr>
          <p:nvPr/>
        </p:nvPicPr>
        <p:blipFill>
          <a:blip r:embed="rId6"/>
          <a:stretch>
            <a:fillRect/>
          </a:stretch>
        </p:blipFill>
        <p:spPr>
          <a:xfrm>
            <a:off x="1516910" y="2164064"/>
            <a:ext cx="1076475" cy="3391373"/>
          </a:xfrm>
          <a:prstGeom prst="rect">
            <a:avLst/>
          </a:prstGeom>
        </p:spPr>
      </p:pic>
      <p:pic>
        <p:nvPicPr>
          <p:cNvPr id="13" name="Imagine 12" descr="O imagine care conține îmbrăcăminte, chiloți&#10;&#10;Descriere generată automat">
            <a:extLst>
              <a:ext uri="{FF2B5EF4-FFF2-40B4-BE49-F238E27FC236}">
                <a16:creationId xmlns:a16="http://schemas.microsoft.com/office/drawing/2014/main" id="{D8E42553-B48D-4131-9F45-E1BEEB96651A}"/>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7988" b="91551" l="10000" r="90000">
                        <a14:foregroundMark x1="77385" y1="7988" x2="84308" y2="8295"/>
                        <a14:foregroundMark x1="54769" y1="91551" x2="55077" y2="86022"/>
                      </a14:backgroundRemoval>
                    </a14:imgEffect>
                  </a14:imgLayer>
                </a14:imgProps>
              </a:ext>
              <a:ext uri="{28A0092B-C50C-407E-A947-70E740481C1C}">
                <a14:useLocalDpi xmlns:a14="http://schemas.microsoft.com/office/drawing/2010/main" val="0"/>
              </a:ext>
            </a:extLst>
          </a:blip>
          <a:stretch>
            <a:fillRect/>
          </a:stretch>
        </p:blipFill>
        <p:spPr>
          <a:xfrm>
            <a:off x="0" y="2103056"/>
            <a:ext cx="3540912" cy="3546360"/>
          </a:xfrm>
          <a:prstGeom prst="rect">
            <a:avLst/>
          </a:prstGeom>
        </p:spPr>
      </p:pic>
      <p:pic>
        <p:nvPicPr>
          <p:cNvPr id="15" name="Imagine 14">
            <a:extLst>
              <a:ext uri="{FF2B5EF4-FFF2-40B4-BE49-F238E27FC236}">
                <a16:creationId xmlns:a16="http://schemas.microsoft.com/office/drawing/2014/main" id="{3A80D4D9-FE91-446C-A127-16FECE5C59D0}"/>
              </a:ext>
            </a:extLst>
          </p:cNvPr>
          <p:cNvPicPr>
            <a:picLocks noChangeAspect="1"/>
          </p:cNvPicPr>
          <p:nvPr/>
        </p:nvPicPr>
        <p:blipFill>
          <a:blip r:embed="rId9">
            <a:extLst>
              <a:ext uri="{BEBA8EAE-BF5A-486C-A8C5-ECC9F3942E4B}">
                <a14:imgProps xmlns:a14="http://schemas.microsoft.com/office/drawing/2010/main">
                  <a14:imgLayer r:embed="rId10">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3101501" y="2103056"/>
            <a:ext cx="3637928" cy="3637928"/>
          </a:xfrm>
          <a:prstGeom prst="rect">
            <a:avLst/>
          </a:prstGeom>
        </p:spPr>
      </p:pic>
    </p:spTree>
    <p:extLst>
      <p:ext uri="{BB962C8B-B14F-4D97-AF65-F5344CB8AC3E}">
        <p14:creationId xmlns:p14="http://schemas.microsoft.com/office/powerpoint/2010/main" val="3787919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5"/>
                                        </p:tgtEl>
                                      </p:cBhvr>
                                    </p:animEffect>
                                    <p:set>
                                      <p:cBhvr>
                                        <p:cTn id="12" dur="1" fill="hold">
                                          <p:stCondLst>
                                            <p:cond delay="499"/>
                                          </p:stCondLst>
                                        </p:cTn>
                                        <p:tgtEl>
                                          <p:spTgt spid="5"/>
                                        </p:tgtEl>
                                        <p:attrNameLst>
                                          <p:attrName>style.visibility</p:attrName>
                                        </p:attrNameLst>
                                      </p:cBhvr>
                                      <p:to>
                                        <p:strVal val="hidden"/>
                                      </p:to>
                                    </p:se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nodeType="clickEffect">
                                  <p:stCondLst>
                                    <p:cond delay="0"/>
                                  </p:stCondLst>
                                  <p:childTnLst>
                                    <p:animEffect transition="out" filter="fade">
                                      <p:cBhvr>
                                        <p:cTn id="20" dur="500"/>
                                        <p:tgtEl>
                                          <p:spTgt spid="7"/>
                                        </p:tgtEl>
                                      </p:cBhvr>
                                    </p:animEffect>
                                    <p:set>
                                      <p:cBhvr>
                                        <p:cTn id="21" dur="1" fill="hold">
                                          <p:stCondLst>
                                            <p:cond delay="499"/>
                                          </p:stCondLst>
                                        </p:cTn>
                                        <p:tgtEl>
                                          <p:spTgt spid="7"/>
                                        </p:tgtEl>
                                        <p:attrNameLst>
                                          <p:attrName>style.visibility</p:attrName>
                                        </p:attrNameLst>
                                      </p:cBhvr>
                                      <p:to>
                                        <p:strVal val="hidden"/>
                                      </p:to>
                                    </p:set>
                                  </p:childTnLst>
                                </p:cTn>
                              </p:par>
                            </p:childTnLst>
                          </p:cTn>
                        </p:par>
                        <p:par>
                          <p:cTn id="22" fill="hold">
                            <p:stCondLst>
                              <p:cond delay="500"/>
                            </p:stCondLst>
                            <p:childTnLst>
                              <p:par>
                                <p:cTn id="23" presetID="10" presetClass="entr" presetSubtype="0" fill="hold" nodeType="after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xit" presetSubtype="0" fill="hold" nodeType="clickEffect">
                                  <p:stCondLst>
                                    <p:cond delay="0"/>
                                  </p:stCondLst>
                                  <p:childTnLst>
                                    <p:animEffect transition="out" filter="fade">
                                      <p:cBhvr>
                                        <p:cTn id="29" dur="500"/>
                                        <p:tgtEl>
                                          <p:spTgt spid="9"/>
                                        </p:tgtEl>
                                      </p:cBhvr>
                                    </p:animEffect>
                                    <p:set>
                                      <p:cBhvr>
                                        <p:cTn id="30" dur="1" fill="hold">
                                          <p:stCondLst>
                                            <p:cond delay="499"/>
                                          </p:stCondLst>
                                        </p:cTn>
                                        <p:tgtEl>
                                          <p:spTgt spid="9"/>
                                        </p:tgtEl>
                                        <p:attrNameLst>
                                          <p:attrName>style.visibility</p:attrName>
                                        </p:attrNameLst>
                                      </p:cBhvr>
                                      <p:to>
                                        <p:strVal val="hidden"/>
                                      </p:to>
                                    </p:set>
                                  </p:childTnLst>
                                </p:cTn>
                              </p:par>
                            </p:childTnLst>
                          </p:cTn>
                        </p:par>
                        <p:par>
                          <p:cTn id="31" fill="hold">
                            <p:stCondLst>
                              <p:cond delay="500"/>
                            </p:stCondLst>
                            <p:childTnLst>
                              <p:par>
                                <p:cTn id="32" presetID="10" presetClass="entr" presetSubtype="0" fill="hold" nodeType="after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fade">
                                      <p:cBhvr>
                                        <p:cTn id="34" dur="500"/>
                                        <p:tgtEl>
                                          <p:spTgt spid="11"/>
                                        </p:tgtEl>
                                      </p:cBhvr>
                                    </p:animEffect>
                                  </p:childTnLst>
                                </p:cTn>
                              </p:par>
                            </p:childTnLst>
                          </p:cTn>
                        </p:par>
                      </p:childTnLst>
                    </p:cTn>
                  </p:par>
                  <p:par>
                    <p:cTn id="35" fill="hold">
                      <p:stCondLst>
                        <p:cond delay="indefinite"/>
                      </p:stCondLst>
                      <p:childTnLst>
                        <p:par>
                          <p:cTn id="36" fill="hold">
                            <p:stCondLst>
                              <p:cond delay="0"/>
                            </p:stCondLst>
                            <p:childTnLst>
                              <p:par>
                                <p:cTn id="37" presetID="53" presetClass="entr" presetSubtype="16" fill="hold" nodeType="clickEffect">
                                  <p:stCondLst>
                                    <p:cond delay="0"/>
                                  </p:stCondLst>
                                  <p:childTnLst>
                                    <p:set>
                                      <p:cBhvr>
                                        <p:cTn id="38" dur="1" fill="hold">
                                          <p:stCondLst>
                                            <p:cond delay="0"/>
                                          </p:stCondLst>
                                        </p:cTn>
                                        <p:tgtEl>
                                          <p:spTgt spid="13"/>
                                        </p:tgtEl>
                                        <p:attrNameLst>
                                          <p:attrName>style.visibility</p:attrName>
                                        </p:attrNameLst>
                                      </p:cBhvr>
                                      <p:to>
                                        <p:strVal val="visible"/>
                                      </p:to>
                                    </p:set>
                                    <p:anim calcmode="lin" valueType="num">
                                      <p:cBhvr>
                                        <p:cTn id="39" dur="1000" fill="hold"/>
                                        <p:tgtEl>
                                          <p:spTgt spid="13"/>
                                        </p:tgtEl>
                                        <p:attrNameLst>
                                          <p:attrName>ppt_w</p:attrName>
                                        </p:attrNameLst>
                                      </p:cBhvr>
                                      <p:tavLst>
                                        <p:tav tm="0">
                                          <p:val>
                                            <p:fltVal val="0"/>
                                          </p:val>
                                        </p:tav>
                                        <p:tav tm="100000">
                                          <p:val>
                                            <p:strVal val="#ppt_w"/>
                                          </p:val>
                                        </p:tav>
                                      </p:tavLst>
                                    </p:anim>
                                    <p:anim calcmode="lin" valueType="num">
                                      <p:cBhvr>
                                        <p:cTn id="40" dur="1000" fill="hold"/>
                                        <p:tgtEl>
                                          <p:spTgt spid="13"/>
                                        </p:tgtEl>
                                        <p:attrNameLst>
                                          <p:attrName>ppt_h</p:attrName>
                                        </p:attrNameLst>
                                      </p:cBhvr>
                                      <p:tavLst>
                                        <p:tav tm="0">
                                          <p:val>
                                            <p:fltVal val="0"/>
                                          </p:val>
                                        </p:tav>
                                        <p:tav tm="100000">
                                          <p:val>
                                            <p:strVal val="#ppt_h"/>
                                          </p:val>
                                        </p:tav>
                                      </p:tavLst>
                                    </p:anim>
                                    <p:animEffect transition="in" filter="fade">
                                      <p:cBhvr>
                                        <p:cTn id="41" dur="1000"/>
                                        <p:tgtEl>
                                          <p:spTgt spid="13"/>
                                        </p:tgtEl>
                                      </p:cBhvr>
                                    </p:animEffect>
                                  </p:childTnLst>
                                </p:cTn>
                              </p:par>
                            </p:childTnLst>
                          </p:cTn>
                        </p:par>
                        <p:par>
                          <p:cTn id="42" fill="hold">
                            <p:stCondLst>
                              <p:cond delay="1000"/>
                            </p:stCondLst>
                            <p:childTnLst>
                              <p:par>
                                <p:cTn id="43" presetID="42" presetClass="path" presetSubtype="0" accel="50000" decel="50000" fill="hold" nodeType="afterEffect">
                                  <p:stCondLst>
                                    <p:cond delay="0"/>
                                  </p:stCondLst>
                                  <p:childTnLst>
                                    <p:animMotion origin="layout" path="M -2.29167E-6 2.22222E-6 L 0.24545 -0.00162 " pathEditMode="relative" rAng="0" ptsTypes="AA">
                                      <p:cBhvr>
                                        <p:cTn id="44" dur="2000" fill="hold"/>
                                        <p:tgtEl>
                                          <p:spTgt spid="13"/>
                                        </p:tgtEl>
                                        <p:attrNameLst>
                                          <p:attrName>ppt_x</p:attrName>
                                          <p:attrName>ppt_y</p:attrName>
                                        </p:attrNameLst>
                                      </p:cBhvr>
                                      <p:rCtr x="12266" y="-93"/>
                                    </p:animMotion>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15"/>
                                        </p:tgtEl>
                                        <p:attrNameLst>
                                          <p:attrName>style.visibility</p:attrName>
                                        </p:attrNameLst>
                                      </p:cBhvr>
                                      <p:to>
                                        <p:strVal val="visible"/>
                                      </p:to>
                                    </p:set>
                                    <p:animEffect transition="in" filter="fade">
                                      <p:cBhvr>
                                        <p:cTn id="49" dur="500"/>
                                        <p:tgtEl>
                                          <p:spTgt spid="15"/>
                                        </p:tgtEl>
                                      </p:cBhvr>
                                    </p:animEffect>
                                  </p:childTnLst>
                                </p:cTn>
                              </p:par>
                              <p:par>
                                <p:cTn id="50" presetID="42" presetClass="path" presetSubtype="0" accel="50000" decel="50000" fill="hold" nodeType="withEffect">
                                  <p:stCondLst>
                                    <p:cond delay="0"/>
                                  </p:stCondLst>
                                  <p:childTnLst>
                                    <p:animMotion origin="layout" path="M 4.375E-6 7.40741E-7 L 0.30612 -0.00139 " pathEditMode="relative" rAng="0" ptsTypes="AA">
                                      <p:cBhvr>
                                        <p:cTn id="51" dur="2000" fill="hold"/>
                                        <p:tgtEl>
                                          <p:spTgt spid="15"/>
                                        </p:tgtEl>
                                        <p:attrNameLst>
                                          <p:attrName>ppt_x</p:attrName>
                                          <p:attrName>ppt_y</p:attrName>
                                        </p:attrNameLst>
                                      </p:cBhvr>
                                      <p:rCtr x="15299" y="-6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u 1">
            <a:extLst>
              <a:ext uri="{FF2B5EF4-FFF2-40B4-BE49-F238E27FC236}">
                <a16:creationId xmlns:a16="http://schemas.microsoft.com/office/drawing/2014/main" id="{43246FCB-3008-4BB9-B339-873CEB1EE038}"/>
              </a:ext>
            </a:extLst>
          </p:cNvPr>
          <p:cNvSpPr>
            <a:spLocks noGrp="1"/>
          </p:cNvSpPr>
          <p:nvPr>
            <p:ph type="title"/>
          </p:nvPr>
        </p:nvSpPr>
        <p:spPr/>
        <p:txBody>
          <a:bodyPr>
            <a:normAutofit fontScale="90000"/>
          </a:bodyPr>
          <a:lstStyle/>
          <a:p>
            <a:pPr algn="ctr"/>
            <a:r>
              <a:rPr lang="ro-RO" dirty="0">
                <a:latin typeface="Times New Roman" panose="02020603050405020304" pitchFamily="18" charset="0"/>
                <a:cs typeface="Times New Roman" panose="02020603050405020304" pitchFamily="18" charset="0"/>
              </a:rPr>
              <a:t>Dar cum funcționează?</a:t>
            </a:r>
            <a:br>
              <a:rPr lang="en-US" dirty="0">
                <a:latin typeface="Times New Roman" panose="02020603050405020304" pitchFamily="18" charset="0"/>
                <a:cs typeface="Times New Roman" panose="02020603050405020304" pitchFamily="18" charset="0"/>
              </a:rPr>
            </a:br>
            <a:r>
              <a:rPr lang="ro-RO" dirty="0">
                <a:latin typeface="Times New Roman" panose="02020603050405020304" pitchFamily="18" charset="0"/>
                <a:cs typeface="Times New Roman" panose="02020603050405020304" pitchFamily="18" charset="0"/>
              </a:rPr>
              <a:t>Analiza datelor: Variația medie</a:t>
            </a:r>
            <a:r>
              <a:rPr lang="en-US" dirty="0">
                <a:latin typeface="Times New Roman" panose="02020603050405020304" pitchFamily="18" charset="0"/>
                <a:cs typeface="Times New Roman" panose="02020603050405020304" pitchFamily="18" charset="0"/>
              </a:rPr>
              <a:t> </a:t>
            </a:r>
            <a:r>
              <a:rPr lang="ro-RO" dirty="0">
                <a:latin typeface="Times New Roman" panose="02020603050405020304" pitchFamily="18" charset="0"/>
                <a:cs typeface="Times New Roman" panose="02020603050405020304" pitchFamily="18" charset="0"/>
              </a:rPr>
              <a:t>a spectrului roșu</a:t>
            </a:r>
            <a:endParaRPr lang="ro-RO" dirty="0"/>
          </a:p>
        </p:txBody>
      </p:sp>
      <p:graphicFrame>
        <p:nvGraphicFramePr>
          <p:cNvPr id="7" name="Tabel 6">
            <a:extLst>
              <a:ext uri="{FF2B5EF4-FFF2-40B4-BE49-F238E27FC236}">
                <a16:creationId xmlns:a16="http://schemas.microsoft.com/office/drawing/2014/main" id="{3E903E22-071A-4BCA-80D4-134DC8184529}"/>
              </a:ext>
            </a:extLst>
          </p:cNvPr>
          <p:cNvGraphicFramePr>
            <a:graphicFrameLocks noGrp="1"/>
          </p:cNvGraphicFramePr>
          <p:nvPr>
            <p:extLst>
              <p:ext uri="{D42A27DB-BD31-4B8C-83A1-F6EECF244321}">
                <p14:modId xmlns:p14="http://schemas.microsoft.com/office/powerpoint/2010/main" val="3171181875"/>
              </p:ext>
            </p:extLst>
          </p:nvPr>
        </p:nvGraphicFramePr>
        <p:xfrm>
          <a:off x="838200" y="5751195"/>
          <a:ext cx="1440581" cy="741680"/>
        </p:xfrm>
        <a:graphic>
          <a:graphicData uri="http://schemas.openxmlformats.org/drawingml/2006/table">
            <a:tbl>
              <a:tblPr firstRow="1" bandRow="1">
                <a:tableStyleId>{2D5ABB26-0587-4C30-8999-92F81FD0307C}</a:tableStyleId>
              </a:tblPr>
              <a:tblGrid>
                <a:gridCol w="208280">
                  <a:extLst>
                    <a:ext uri="{9D8B030D-6E8A-4147-A177-3AD203B41FA5}">
                      <a16:colId xmlns:a16="http://schemas.microsoft.com/office/drawing/2014/main" val="3070833128"/>
                    </a:ext>
                  </a:extLst>
                </a:gridCol>
                <a:gridCol w="1232301">
                  <a:extLst>
                    <a:ext uri="{9D8B030D-6E8A-4147-A177-3AD203B41FA5}">
                      <a16:colId xmlns:a16="http://schemas.microsoft.com/office/drawing/2014/main" val="1362416028"/>
                    </a:ext>
                  </a:extLst>
                </a:gridCol>
              </a:tblGrid>
              <a:tr h="370840">
                <a:tc>
                  <a:txBody>
                    <a:bodyPr/>
                    <a:lstStyle/>
                    <a:p>
                      <a:endParaRPr lang="ro-RO" dirty="0"/>
                    </a:p>
                  </a:txBody>
                  <a:tcPr>
                    <a:solidFill>
                      <a:srgbClr val="0070C0"/>
                    </a:solidFill>
                  </a:tcPr>
                </a:tc>
                <a:tc>
                  <a:txBody>
                    <a:bodyPr/>
                    <a:lstStyle/>
                    <a:p>
                      <a:r>
                        <a:rPr lang="en-US" dirty="0">
                          <a:latin typeface="Times New Roman" panose="02020603050405020304" pitchFamily="18" charset="0"/>
                          <a:ea typeface="Tahoma" panose="020B0604030504040204" pitchFamily="34" charset="0"/>
                          <a:cs typeface="Times New Roman" panose="02020603050405020304" pitchFamily="18" charset="0"/>
                        </a:rPr>
                        <a:t>Celiac</a:t>
                      </a:r>
                      <a:endParaRPr lang="ro-RO" dirty="0">
                        <a:latin typeface="Times New Roman" panose="02020603050405020304" pitchFamily="18" charset="0"/>
                        <a:ea typeface="Tahoma" panose="020B0604030504040204" pitchFamily="34" charset="0"/>
                        <a:cs typeface="Times New Roman" panose="02020603050405020304" pitchFamily="18" charset="0"/>
                      </a:endParaRPr>
                    </a:p>
                  </a:txBody>
                  <a:tcPr/>
                </a:tc>
                <a:extLst>
                  <a:ext uri="{0D108BD9-81ED-4DB2-BD59-A6C34878D82A}">
                    <a16:rowId xmlns:a16="http://schemas.microsoft.com/office/drawing/2014/main" val="161472507"/>
                  </a:ext>
                </a:extLst>
              </a:tr>
              <a:tr h="370840">
                <a:tc>
                  <a:txBody>
                    <a:bodyPr/>
                    <a:lstStyle/>
                    <a:p>
                      <a:endParaRPr lang="ro-RO" dirty="0"/>
                    </a:p>
                  </a:txBody>
                  <a:tcPr>
                    <a:solidFill>
                      <a:srgbClr val="FF0000"/>
                    </a:solidFill>
                  </a:tcPr>
                </a:tc>
                <a:tc>
                  <a:txBody>
                    <a:bodyPr/>
                    <a:lstStyle/>
                    <a:p>
                      <a:r>
                        <a:rPr lang="ro-RO" noProof="0" dirty="0">
                          <a:latin typeface="Times New Roman" panose="02020603050405020304" pitchFamily="18" charset="0"/>
                          <a:ea typeface="Tahoma" panose="020B0604030504040204" pitchFamily="34" charset="0"/>
                          <a:cs typeface="Times New Roman" panose="02020603050405020304" pitchFamily="18" charset="0"/>
                        </a:rPr>
                        <a:t>Sănătos</a:t>
                      </a:r>
                      <a:endParaRPr lang="ro-RO" dirty="0">
                        <a:latin typeface="Times New Roman" panose="02020603050405020304" pitchFamily="18" charset="0"/>
                        <a:ea typeface="Tahoma" panose="020B0604030504040204" pitchFamily="34" charset="0"/>
                        <a:cs typeface="Times New Roman" panose="02020603050405020304" pitchFamily="18" charset="0"/>
                      </a:endParaRPr>
                    </a:p>
                  </a:txBody>
                  <a:tcPr/>
                </a:tc>
                <a:extLst>
                  <a:ext uri="{0D108BD9-81ED-4DB2-BD59-A6C34878D82A}">
                    <a16:rowId xmlns:a16="http://schemas.microsoft.com/office/drawing/2014/main" val="3988243039"/>
                  </a:ext>
                </a:extLst>
              </a:tr>
            </a:tbl>
          </a:graphicData>
        </a:graphic>
      </p:graphicFrame>
      <p:sp>
        <p:nvSpPr>
          <p:cNvPr id="8" name="CasetăText 7">
            <a:extLst>
              <a:ext uri="{FF2B5EF4-FFF2-40B4-BE49-F238E27FC236}">
                <a16:creationId xmlns:a16="http://schemas.microsoft.com/office/drawing/2014/main" id="{7C96161E-1068-4249-B69C-DE5CCDCF80E0}"/>
              </a:ext>
            </a:extLst>
          </p:cNvPr>
          <p:cNvSpPr txBox="1"/>
          <p:nvPr/>
        </p:nvSpPr>
        <p:spPr>
          <a:xfrm>
            <a:off x="838201" y="2073897"/>
            <a:ext cx="5486399" cy="369332"/>
          </a:xfrm>
          <a:prstGeom prst="rect">
            <a:avLst/>
          </a:prstGeom>
          <a:noFill/>
        </p:spPr>
        <p:txBody>
          <a:bodyPr wrap="square" rtlCol="0">
            <a:spAutoFit/>
          </a:bodyPr>
          <a:lstStyle/>
          <a:p>
            <a:pPr algn="ctr"/>
            <a:r>
              <a:rPr lang="ro-RO" dirty="0">
                <a:latin typeface="Times New Roman" panose="02020603050405020304" pitchFamily="18" charset="0"/>
                <a:cs typeface="Times New Roman" panose="02020603050405020304" pitchFamily="18" charset="0"/>
              </a:rPr>
              <a:t>Ce vedem noi:</a:t>
            </a:r>
          </a:p>
        </p:txBody>
      </p:sp>
      <p:graphicFrame>
        <p:nvGraphicFramePr>
          <p:cNvPr id="9" name="Tabel 8">
            <a:extLst>
              <a:ext uri="{FF2B5EF4-FFF2-40B4-BE49-F238E27FC236}">
                <a16:creationId xmlns:a16="http://schemas.microsoft.com/office/drawing/2014/main" id="{8F6C8B78-A3F6-4258-822C-5FED29EE91A5}"/>
              </a:ext>
            </a:extLst>
          </p:cNvPr>
          <p:cNvGraphicFramePr>
            <a:graphicFrameLocks noGrp="1"/>
          </p:cNvGraphicFramePr>
          <p:nvPr>
            <p:extLst>
              <p:ext uri="{D42A27DB-BD31-4B8C-83A1-F6EECF244321}">
                <p14:modId xmlns:p14="http://schemas.microsoft.com/office/powerpoint/2010/main" val="165049933"/>
              </p:ext>
            </p:extLst>
          </p:nvPr>
        </p:nvGraphicFramePr>
        <p:xfrm>
          <a:off x="7405462" y="3429000"/>
          <a:ext cx="3812436" cy="1375135"/>
        </p:xfrm>
        <a:graphic>
          <a:graphicData uri="http://schemas.openxmlformats.org/drawingml/2006/table">
            <a:tbl>
              <a:tblPr firstRow="1" firstCol="1" bandRow="1">
                <a:tableStyleId>{9D7B26C5-4107-4FEC-AEDC-1716B250A1EF}</a:tableStyleId>
              </a:tblPr>
              <a:tblGrid>
                <a:gridCol w="916330">
                  <a:extLst>
                    <a:ext uri="{9D8B030D-6E8A-4147-A177-3AD203B41FA5}">
                      <a16:colId xmlns:a16="http://schemas.microsoft.com/office/drawing/2014/main" val="54973064"/>
                    </a:ext>
                  </a:extLst>
                </a:gridCol>
                <a:gridCol w="874857">
                  <a:extLst>
                    <a:ext uri="{9D8B030D-6E8A-4147-A177-3AD203B41FA5}">
                      <a16:colId xmlns:a16="http://schemas.microsoft.com/office/drawing/2014/main" val="1199832617"/>
                    </a:ext>
                  </a:extLst>
                </a:gridCol>
                <a:gridCol w="1020406">
                  <a:extLst>
                    <a:ext uri="{9D8B030D-6E8A-4147-A177-3AD203B41FA5}">
                      <a16:colId xmlns:a16="http://schemas.microsoft.com/office/drawing/2014/main" val="1627037467"/>
                    </a:ext>
                  </a:extLst>
                </a:gridCol>
                <a:gridCol w="1000843">
                  <a:extLst>
                    <a:ext uri="{9D8B030D-6E8A-4147-A177-3AD203B41FA5}">
                      <a16:colId xmlns:a16="http://schemas.microsoft.com/office/drawing/2014/main" val="3880622228"/>
                    </a:ext>
                  </a:extLst>
                </a:gridCol>
              </a:tblGrid>
              <a:tr h="423421">
                <a:tc>
                  <a:txBody>
                    <a:bodyPr/>
                    <a:lstStyle/>
                    <a:p>
                      <a:pPr marL="0" marR="0" algn="ctr">
                        <a:spcBef>
                          <a:spcPts val="0"/>
                        </a:spcBef>
                        <a:spcAft>
                          <a:spcPts val="0"/>
                        </a:spcAft>
                      </a:pPr>
                      <a:r>
                        <a:rPr lang="ro-RO" sz="1100" noProof="0" dirty="0">
                          <a:effectLst/>
                          <a:latin typeface="Times New Roman" panose="02020603050405020304" pitchFamily="18" charset="0"/>
                          <a:cs typeface="Times New Roman" panose="02020603050405020304" pitchFamily="18" charset="0"/>
                        </a:rPr>
                        <a:t>Pacient </a:t>
                      </a:r>
                      <a:endParaRPr lang="ro-RO" sz="1100" noProof="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solidFill>
                      <a:schemeClr val="bg1"/>
                    </a:solidFill>
                  </a:tcPr>
                </a:tc>
                <a:tc>
                  <a:txBody>
                    <a:bodyPr/>
                    <a:lstStyle/>
                    <a:p>
                      <a:pPr marL="0" marR="0" algn="ctr">
                        <a:spcBef>
                          <a:spcPts val="0"/>
                        </a:spcBef>
                        <a:spcAft>
                          <a:spcPts val="0"/>
                        </a:spcAft>
                      </a:pPr>
                      <a:r>
                        <a:rPr lang="ro-RO" sz="1100" noProof="0" dirty="0">
                          <a:effectLst/>
                          <a:latin typeface="Times New Roman" panose="02020603050405020304" pitchFamily="18" charset="0"/>
                          <a:cs typeface="Times New Roman" panose="02020603050405020304" pitchFamily="18" charset="0"/>
                        </a:rPr>
                        <a:t>Media</a:t>
                      </a:r>
                      <a:endParaRPr lang="ro-RO" sz="1100" noProof="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ro-RO" sz="1100" noProof="0" dirty="0" err="1">
                          <a:effectLst/>
                          <a:latin typeface="Times New Roman" panose="02020603050405020304" pitchFamily="18" charset="0"/>
                          <a:cs typeface="Times New Roman" panose="02020603050405020304" pitchFamily="18" charset="0"/>
                        </a:rPr>
                        <a:t>Deviatia</a:t>
                      </a:r>
                      <a:r>
                        <a:rPr lang="ro-RO" sz="1100" noProof="0" dirty="0">
                          <a:effectLst/>
                          <a:latin typeface="Times New Roman" panose="02020603050405020304" pitchFamily="18" charset="0"/>
                          <a:cs typeface="Times New Roman" panose="02020603050405020304" pitchFamily="18" charset="0"/>
                        </a:rPr>
                        <a:t> Standard</a:t>
                      </a:r>
                      <a:endParaRPr lang="ro-RO" sz="1100" noProof="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ro-RO" sz="1100" noProof="0" dirty="0" err="1">
                          <a:effectLst/>
                          <a:latin typeface="Times New Roman" panose="02020603050405020304" pitchFamily="18" charset="0"/>
                          <a:cs typeface="Times New Roman" panose="02020603050405020304" pitchFamily="18" charset="0"/>
                        </a:rPr>
                        <a:t>Variatia</a:t>
                      </a:r>
                      <a:endParaRPr lang="ro-RO" sz="1100" noProof="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357115737"/>
                  </a:ext>
                </a:extLst>
              </a:tr>
              <a:tr h="475857">
                <a:tc>
                  <a:txBody>
                    <a:bodyPr/>
                    <a:lstStyle/>
                    <a:p>
                      <a:pPr marL="0" marR="0" algn="ctr">
                        <a:spcBef>
                          <a:spcPts val="0"/>
                        </a:spcBef>
                        <a:spcAft>
                          <a:spcPts val="0"/>
                        </a:spcAft>
                      </a:pPr>
                      <a:r>
                        <a:rPr lang="ro-RO" sz="1100" noProof="0" dirty="0">
                          <a:effectLst/>
                          <a:latin typeface="Times New Roman" panose="02020603050405020304" pitchFamily="18" charset="0"/>
                          <a:cs typeface="Times New Roman" panose="02020603050405020304" pitchFamily="18" charset="0"/>
                        </a:rPr>
                        <a:t>Sănătos</a:t>
                      </a:r>
                      <a:endParaRPr lang="ro-RO" sz="1100" noProof="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lnR w="12700" cap="flat" cmpd="sng" algn="ctr">
                      <a:solidFill>
                        <a:schemeClr val="tx1"/>
                      </a:solidFill>
                      <a:prstDash val="solid"/>
                      <a:round/>
                      <a:headEnd type="none" w="med" len="med"/>
                      <a:tailEnd type="none" w="med" len="med"/>
                    </a:lnR>
                    <a:solidFill>
                      <a:schemeClr val="bg1"/>
                    </a:solidFill>
                  </a:tcPr>
                </a:tc>
                <a:tc>
                  <a:txBody>
                    <a:bodyPr/>
                    <a:lstStyle/>
                    <a:p>
                      <a:pPr marL="0" marR="0" algn="ctr">
                        <a:spcBef>
                          <a:spcPts val="0"/>
                        </a:spcBef>
                        <a:spcAft>
                          <a:spcPts val="0"/>
                        </a:spcAft>
                      </a:pPr>
                      <a:r>
                        <a:rPr lang="en-US" sz="1100" dirty="0">
                          <a:effectLst/>
                          <a:latin typeface="Times New Roman" panose="02020603050405020304" pitchFamily="18" charset="0"/>
                          <a:cs typeface="Times New Roman" panose="02020603050405020304" pitchFamily="18" charset="0"/>
                        </a:rPr>
                        <a:t>0.3162</a:t>
                      </a:r>
                      <a:endParaRPr lang="en-US" sz="1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tcPr>
                </a:tc>
                <a:tc>
                  <a:txBody>
                    <a:bodyPr/>
                    <a:lstStyle/>
                    <a:p>
                      <a:pPr marL="0" marR="0" algn="ctr">
                        <a:spcBef>
                          <a:spcPts val="0"/>
                        </a:spcBef>
                        <a:spcAft>
                          <a:spcPts val="0"/>
                        </a:spcAft>
                      </a:pPr>
                      <a:r>
                        <a:rPr lang="en-US" sz="1100" dirty="0">
                          <a:effectLst/>
                          <a:latin typeface="Times New Roman" panose="02020603050405020304" pitchFamily="18" charset="0"/>
                          <a:cs typeface="Times New Roman" panose="02020603050405020304" pitchFamily="18" charset="0"/>
                        </a:rPr>
                        <a:t>0.0063</a:t>
                      </a:r>
                      <a:endParaRPr lang="en-US" sz="1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100" dirty="0">
                          <a:effectLst/>
                          <a:latin typeface="Times New Roman" panose="02020603050405020304" pitchFamily="18" charset="0"/>
                          <a:cs typeface="Times New Roman" panose="02020603050405020304" pitchFamily="18" charset="0"/>
                        </a:rPr>
                        <a:t>3.92e-5</a:t>
                      </a:r>
                      <a:endParaRPr lang="en-US" sz="1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737226003"/>
                  </a:ext>
                </a:extLst>
              </a:tr>
              <a:tr h="475857">
                <a:tc>
                  <a:txBody>
                    <a:bodyPr/>
                    <a:lstStyle/>
                    <a:p>
                      <a:pPr marL="0" marR="0" algn="ctr">
                        <a:spcBef>
                          <a:spcPts val="0"/>
                        </a:spcBef>
                        <a:spcAft>
                          <a:spcPts val="0"/>
                        </a:spcAft>
                      </a:pPr>
                      <a:r>
                        <a:rPr lang="ro-RO" sz="1100" noProof="0" dirty="0">
                          <a:effectLst/>
                          <a:latin typeface="Times New Roman" panose="02020603050405020304" pitchFamily="18" charset="0"/>
                          <a:cs typeface="Times New Roman" panose="02020603050405020304" pitchFamily="18" charset="0"/>
                        </a:rPr>
                        <a:t>Celiac</a:t>
                      </a:r>
                      <a:endParaRPr lang="ro-RO" sz="1100" noProof="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lnR w="12700" cap="flat" cmpd="sng" algn="ctr">
                      <a:solidFill>
                        <a:schemeClr val="tx1"/>
                      </a:solidFill>
                      <a:prstDash val="solid"/>
                      <a:round/>
                      <a:headEnd type="none" w="med" len="med"/>
                      <a:tailEnd type="none" w="med" len="med"/>
                    </a:lnR>
                    <a:solidFill>
                      <a:schemeClr val="bg1"/>
                    </a:solidFill>
                  </a:tcPr>
                </a:tc>
                <a:tc>
                  <a:txBody>
                    <a:bodyPr/>
                    <a:lstStyle/>
                    <a:p>
                      <a:pPr marL="0" marR="0" indent="0" algn="ctr">
                        <a:spcBef>
                          <a:spcPts val="0"/>
                        </a:spcBef>
                        <a:spcAft>
                          <a:spcPts val="0"/>
                        </a:spcAft>
                      </a:pPr>
                      <a:r>
                        <a:rPr lang="ro-RO" sz="1200" b="0" i="0" dirty="0">
                          <a:effectLst/>
                          <a:latin typeface="Times New Roman" panose="02020603050405020304" pitchFamily="18" charset="0"/>
                          <a:ea typeface="Batang" panose="02030600000101010101" pitchFamily="18" charset="-127"/>
                          <a:cs typeface="Times New Roman" panose="02020603050405020304" pitchFamily="18" charset="0"/>
                        </a:rPr>
                        <a:t>0.28</a:t>
                      </a:r>
                      <a:endParaRPr lang="en-US" sz="1200" b="0" i="0" dirty="0">
                        <a:effectLst/>
                        <a:latin typeface="Times New Roman" panose="02020603050405020304" pitchFamily="18" charset="0"/>
                        <a:ea typeface="Batang" panose="02030600000101010101" pitchFamily="18" charset="-127"/>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tcPr>
                </a:tc>
                <a:tc>
                  <a:txBody>
                    <a:bodyPr/>
                    <a:lstStyle/>
                    <a:p>
                      <a:pPr marL="0" marR="0" indent="0" algn="ctr">
                        <a:spcBef>
                          <a:spcPts val="0"/>
                        </a:spcBef>
                        <a:spcAft>
                          <a:spcPts val="0"/>
                        </a:spcAft>
                      </a:pPr>
                      <a:r>
                        <a:rPr lang="ro-RO" sz="1200" b="0" i="0" dirty="0">
                          <a:solidFill>
                            <a:srgbClr val="000000"/>
                          </a:solidFill>
                          <a:effectLst/>
                          <a:latin typeface="Times New Roman" panose="02020603050405020304" pitchFamily="18" charset="0"/>
                          <a:ea typeface="Batang" panose="02030600000101010101" pitchFamily="18" charset="-127"/>
                          <a:cs typeface="Times New Roman" panose="02020603050405020304" pitchFamily="18" charset="0"/>
                        </a:rPr>
                        <a:t>0.0301</a:t>
                      </a:r>
                      <a:endParaRPr lang="en-US" sz="1200" b="0" i="0" dirty="0">
                        <a:effectLst/>
                        <a:latin typeface="Times New Roman" panose="02020603050405020304" pitchFamily="18" charset="0"/>
                        <a:ea typeface="Batang" panose="02030600000101010101" pitchFamily="18" charset="-127"/>
                        <a:cs typeface="Times New Roman" panose="02020603050405020304" pitchFamily="18" charset="0"/>
                      </a:endParaRPr>
                    </a:p>
                  </a:txBody>
                  <a:tcPr marL="68580" marR="68580" marT="0" marB="0"/>
                </a:tc>
                <a:tc>
                  <a:txBody>
                    <a:bodyPr/>
                    <a:lstStyle/>
                    <a:p>
                      <a:pPr marL="0" marR="0" indent="0" algn="ctr">
                        <a:spcBef>
                          <a:spcPts val="0"/>
                        </a:spcBef>
                        <a:spcAft>
                          <a:spcPts val="0"/>
                        </a:spcAft>
                      </a:pPr>
                      <a:r>
                        <a:rPr lang="ro-RO" sz="1200" b="0" i="0" dirty="0">
                          <a:solidFill>
                            <a:srgbClr val="000000"/>
                          </a:solidFill>
                          <a:effectLst/>
                          <a:latin typeface="Times New Roman" panose="02020603050405020304" pitchFamily="18" charset="0"/>
                          <a:ea typeface="Batang" panose="02030600000101010101" pitchFamily="18" charset="-127"/>
                          <a:cs typeface="Times New Roman" panose="02020603050405020304" pitchFamily="18" charset="0"/>
                        </a:rPr>
                        <a:t>9.07e-4</a:t>
                      </a:r>
                      <a:endParaRPr lang="en-US" sz="1200" b="0" i="0" dirty="0">
                        <a:effectLst/>
                        <a:latin typeface="Times New Roman" panose="02020603050405020304" pitchFamily="18" charset="0"/>
                        <a:ea typeface="Batang" panose="02030600000101010101" pitchFamily="18" charset="-127"/>
                        <a:cs typeface="Times New Roman" panose="02020603050405020304" pitchFamily="18" charset="0"/>
                      </a:endParaRPr>
                    </a:p>
                  </a:txBody>
                  <a:tcPr marL="68580" marR="68580" marT="0" marB="0"/>
                </a:tc>
                <a:extLst>
                  <a:ext uri="{0D108BD9-81ED-4DB2-BD59-A6C34878D82A}">
                    <a16:rowId xmlns:a16="http://schemas.microsoft.com/office/drawing/2014/main" val="3242535165"/>
                  </a:ext>
                </a:extLst>
              </a:tr>
            </a:tbl>
          </a:graphicData>
        </a:graphic>
      </p:graphicFrame>
      <p:sp>
        <p:nvSpPr>
          <p:cNvPr id="10" name="CasetăText 9">
            <a:extLst>
              <a:ext uri="{FF2B5EF4-FFF2-40B4-BE49-F238E27FC236}">
                <a16:creationId xmlns:a16="http://schemas.microsoft.com/office/drawing/2014/main" id="{657783F0-6012-4821-B58E-9B95D340EC76}"/>
              </a:ext>
            </a:extLst>
          </p:cNvPr>
          <p:cNvSpPr txBox="1"/>
          <p:nvPr/>
        </p:nvSpPr>
        <p:spPr>
          <a:xfrm>
            <a:off x="7405461" y="2073897"/>
            <a:ext cx="3812435" cy="369332"/>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Ce </a:t>
            </a:r>
            <a:r>
              <a:rPr lang="en-US" dirty="0" err="1">
                <a:latin typeface="Times New Roman" panose="02020603050405020304" pitchFamily="18" charset="0"/>
                <a:cs typeface="Times New Roman" panose="02020603050405020304" pitchFamily="18" charset="0"/>
              </a:rPr>
              <a:t>vede</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calculatorul</a:t>
            </a:r>
            <a:r>
              <a:rPr lang="en-US" dirty="0">
                <a:latin typeface="Times New Roman" panose="02020603050405020304" pitchFamily="18" charset="0"/>
                <a:cs typeface="Times New Roman" panose="02020603050405020304" pitchFamily="18" charset="0"/>
              </a:rPr>
              <a:t>:</a:t>
            </a:r>
            <a:endParaRPr lang="ro-RO" dirty="0">
              <a:latin typeface="Times New Roman" panose="02020603050405020304" pitchFamily="18" charset="0"/>
              <a:cs typeface="Times New Roman" panose="02020603050405020304" pitchFamily="18" charset="0"/>
            </a:endParaRPr>
          </a:p>
        </p:txBody>
      </p:sp>
      <p:pic>
        <p:nvPicPr>
          <p:cNvPr id="12" name="Imagine 11">
            <a:extLst>
              <a:ext uri="{FF2B5EF4-FFF2-40B4-BE49-F238E27FC236}">
                <a16:creationId xmlns:a16="http://schemas.microsoft.com/office/drawing/2014/main" id="{A4E3BA62-E7ED-4CA8-916C-7390736D7457}"/>
              </a:ext>
            </a:extLst>
          </p:cNvPr>
          <p:cNvPicPr>
            <a:picLocks noChangeAspect="1"/>
          </p:cNvPicPr>
          <p:nvPr/>
        </p:nvPicPr>
        <p:blipFill>
          <a:blip r:embed="rId3"/>
          <a:stretch>
            <a:fillRect/>
          </a:stretch>
        </p:blipFill>
        <p:spPr>
          <a:xfrm>
            <a:off x="838200" y="2443229"/>
            <a:ext cx="5486400" cy="3143250"/>
          </a:xfrm>
          <a:prstGeom prst="rect">
            <a:avLst/>
          </a:prstGeom>
        </p:spPr>
      </p:pic>
    </p:spTree>
    <p:extLst>
      <p:ext uri="{BB962C8B-B14F-4D97-AF65-F5344CB8AC3E}">
        <p14:creationId xmlns:p14="http://schemas.microsoft.com/office/powerpoint/2010/main" val="2075223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childTnLst>
                                </p:cTn>
                              </p:par>
                              <p:par>
                                <p:cTn id="12" presetID="10" presetClass="entr" presetSubtype="0" fill="hold" nodeType="with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childTnLst>
                          </p:cTn>
                        </p:par>
                        <p:par>
                          <p:cTn id="20" fill="hold">
                            <p:stCondLst>
                              <p:cond delay="500"/>
                            </p:stCondLst>
                            <p:childTnLst>
                              <p:par>
                                <p:cTn id="21" presetID="10" presetClass="entr" presetSubtype="0" fill="hold" nodeType="after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u 1">
            <a:extLst>
              <a:ext uri="{FF2B5EF4-FFF2-40B4-BE49-F238E27FC236}">
                <a16:creationId xmlns:a16="http://schemas.microsoft.com/office/drawing/2014/main" id="{43246FCB-3008-4BB9-B339-873CEB1EE038}"/>
              </a:ext>
            </a:extLst>
          </p:cNvPr>
          <p:cNvSpPr>
            <a:spLocks noGrp="1"/>
          </p:cNvSpPr>
          <p:nvPr>
            <p:ph type="title"/>
          </p:nvPr>
        </p:nvSpPr>
        <p:spPr/>
        <p:txBody>
          <a:bodyPr>
            <a:normAutofit fontScale="90000"/>
          </a:bodyPr>
          <a:lstStyle/>
          <a:p>
            <a:pPr algn="ctr"/>
            <a:r>
              <a:rPr lang="ro-RO" dirty="0">
                <a:latin typeface="Times New Roman" panose="02020603050405020304" pitchFamily="18" charset="0"/>
                <a:cs typeface="Times New Roman" panose="02020603050405020304" pitchFamily="18" charset="0"/>
              </a:rPr>
              <a:t>Dar cum funcționează?</a:t>
            </a:r>
            <a:br>
              <a:rPr lang="en-US" dirty="0">
                <a:latin typeface="Times New Roman" panose="02020603050405020304" pitchFamily="18" charset="0"/>
                <a:cs typeface="Times New Roman" panose="02020603050405020304" pitchFamily="18" charset="0"/>
              </a:rPr>
            </a:br>
            <a:r>
              <a:rPr lang="ro-RO" dirty="0">
                <a:latin typeface="Times New Roman" panose="02020603050405020304" pitchFamily="18" charset="0"/>
                <a:cs typeface="Times New Roman" panose="02020603050405020304" pitchFamily="18" charset="0"/>
              </a:rPr>
              <a:t>Analiza datelor: Variația medie</a:t>
            </a:r>
            <a:r>
              <a:rPr lang="en-US" dirty="0">
                <a:latin typeface="Times New Roman" panose="02020603050405020304" pitchFamily="18" charset="0"/>
                <a:cs typeface="Times New Roman" panose="02020603050405020304" pitchFamily="18" charset="0"/>
              </a:rPr>
              <a:t> </a:t>
            </a:r>
            <a:r>
              <a:rPr lang="ro-RO" dirty="0">
                <a:latin typeface="Times New Roman" panose="02020603050405020304" pitchFamily="18" charset="0"/>
                <a:cs typeface="Times New Roman" panose="02020603050405020304" pitchFamily="18" charset="0"/>
              </a:rPr>
              <a:t>a spectrului </a:t>
            </a:r>
            <a:r>
              <a:rPr lang="en-US" dirty="0" err="1">
                <a:latin typeface="Times New Roman" panose="02020603050405020304" pitchFamily="18" charset="0"/>
                <a:cs typeface="Times New Roman" panose="02020603050405020304" pitchFamily="18" charset="0"/>
              </a:rPr>
              <a:t>verde</a:t>
            </a:r>
            <a:endParaRPr lang="ro-RO" dirty="0"/>
          </a:p>
        </p:txBody>
      </p:sp>
      <p:graphicFrame>
        <p:nvGraphicFramePr>
          <p:cNvPr id="7" name="Tabel 6">
            <a:extLst>
              <a:ext uri="{FF2B5EF4-FFF2-40B4-BE49-F238E27FC236}">
                <a16:creationId xmlns:a16="http://schemas.microsoft.com/office/drawing/2014/main" id="{3E903E22-071A-4BCA-80D4-134DC8184529}"/>
              </a:ext>
            </a:extLst>
          </p:cNvPr>
          <p:cNvGraphicFramePr>
            <a:graphicFrameLocks noGrp="1"/>
          </p:cNvGraphicFramePr>
          <p:nvPr>
            <p:extLst>
              <p:ext uri="{D42A27DB-BD31-4B8C-83A1-F6EECF244321}">
                <p14:modId xmlns:p14="http://schemas.microsoft.com/office/powerpoint/2010/main" val="1241597403"/>
              </p:ext>
            </p:extLst>
          </p:nvPr>
        </p:nvGraphicFramePr>
        <p:xfrm>
          <a:off x="838200" y="5751195"/>
          <a:ext cx="1440581" cy="741680"/>
        </p:xfrm>
        <a:graphic>
          <a:graphicData uri="http://schemas.openxmlformats.org/drawingml/2006/table">
            <a:tbl>
              <a:tblPr firstRow="1" bandRow="1">
                <a:tableStyleId>{2D5ABB26-0587-4C30-8999-92F81FD0307C}</a:tableStyleId>
              </a:tblPr>
              <a:tblGrid>
                <a:gridCol w="208280">
                  <a:extLst>
                    <a:ext uri="{9D8B030D-6E8A-4147-A177-3AD203B41FA5}">
                      <a16:colId xmlns:a16="http://schemas.microsoft.com/office/drawing/2014/main" val="3070833128"/>
                    </a:ext>
                  </a:extLst>
                </a:gridCol>
                <a:gridCol w="1232301">
                  <a:extLst>
                    <a:ext uri="{9D8B030D-6E8A-4147-A177-3AD203B41FA5}">
                      <a16:colId xmlns:a16="http://schemas.microsoft.com/office/drawing/2014/main" val="1362416028"/>
                    </a:ext>
                  </a:extLst>
                </a:gridCol>
              </a:tblGrid>
              <a:tr h="370840">
                <a:tc>
                  <a:txBody>
                    <a:bodyPr/>
                    <a:lstStyle/>
                    <a:p>
                      <a:endParaRPr lang="ro-RO" dirty="0"/>
                    </a:p>
                  </a:txBody>
                  <a:tcPr>
                    <a:solidFill>
                      <a:srgbClr val="0070C0"/>
                    </a:solidFill>
                  </a:tcPr>
                </a:tc>
                <a:tc>
                  <a:txBody>
                    <a:bodyPr/>
                    <a:lstStyle/>
                    <a:p>
                      <a:r>
                        <a:rPr lang="en-US" dirty="0">
                          <a:latin typeface="Times New Roman" panose="02020603050405020304" pitchFamily="18" charset="0"/>
                          <a:ea typeface="Tahoma" panose="020B0604030504040204" pitchFamily="34" charset="0"/>
                          <a:cs typeface="Times New Roman" panose="02020603050405020304" pitchFamily="18" charset="0"/>
                        </a:rPr>
                        <a:t>Celiac</a:t>
                      </a:r>
                      <a:endParaRPr lang="ro-RO" dirty="0">
                        <a:latin typeface="Times New Roman" panose="02020603050405020304" pitchFamily="18" charset="0"/>
                        <a:ea typeface="Tahoma" panose="020B0604030504040204" pitchFamily="34" charset="0"/>
                        <a:cs typeface="Times New Roman" panose="02020603050405020304" pitchFamily="18" charset="0"/>
                      </a:endParaRPr>
                    </a:p>
                  </a:txBody>
                  <a:tcPr/>
                </a:tc>
                <a:extLst>
                  <a:ext uri="{0D108BD9-81ED-4DB2-BD59-A6C34878D82A}">
                    <a16:rowId xmlns:a16="http://schemas.microsoft.com/office/drawing/2014/main" val="161472507"/>
                  </a:ext>
                </a:extLst>
              </a:tr>
              <a:tr h="370840">
                <a:tc>
                  <a:txBody>
                    <a:bodyPr/>
                    <a:lstStyle/>
                    <a:p>
                      <a:endParaRPr lang="ro-RO" dirty="0"/>
                    </a:p>
                  </a:txBody>
                  <a:tcPr>
                    <a:solidFill>
                      <a:srgbClr val="FF0000"/>
                    </a:solidFill>
                  </a:tcPr>
                </a:tc>
                <a:tc>
                  <a:txBody>
                    <a:bodyPr/>
                    <a:lstStyle/>
                    <a:p>
                      <a:r>
                        <a:rPr lang="ro-RO" noProof="0" dirty="0">
                          <a:latin typeface="Times New Roman" panose="02020603050405020304" pitchFamily="18" charset="0"/>
                          <a:ea typeface="Tahoma" panose="020B0604030504040204" pitchFamily="34" charset="0"/>
                          <a:cs typeface="Times New Roman" panose="02020603050405020304" pitchFamily="18" charset="0"/>
                        </a:rPr>
                        <a:t>Sănătos</a:t>
                      </a:r>
                      <a:endParaRPr lang="ro-RO" dirty="0">
                        <a:latin typeface="Times New Roman" panose="02020603050405020304" pitchFamily="18" charset="0"/>
                        <a:ea typeface="Tahoma" panose="020B0604030504040204" pitchFamily="34" charset="0"/>
                        <a:cs typeface="Times New Roman" panose="02020603050405020304" pitchFamily="18" charset="0"/>
                      </a:endParaRPr>
                    </a:p>
                  </a:txBody>
                  <a:tcPr/>
                </a:tc>
                <a:extLst>
                  <a:ext uri="{0D108BD9-81ED-4DB2-BD59-A6C34878D82A}">
                    <a16:rowId xmlns:a16="http://schemas.microsoft.com/office/drawing/2014/main" val="3988243039"/>
                  </a:ext>
                </a:extLst>
              </a:tr>
            </a:tbl>
          </a:graphicData>
        </a:graphic>
      </p:graphicFrame>
      <p:sp>
        <p:nvSpPr>
          <p:cNvPr id="8" name="CasetăText 7">
            <a:extLst>
              <a:ext uri="{FF2B5EF4-FFF2-40B4-BE49-F238E27FC236}">
                <a16:creationId xmlns:a16="http://schemas.microsoft.com/office/drawing/2014/main" id="{7C96161E-1068-4249-B69C-DE5CCDCF80E0}"/>
              </a:ext>
            </a:extLst>
          </p:cNvPr>
          <p:cNvSpPr txBox="1"/>
          <p:nvPr/>
        </p:nvSpPr>
        <p:spPr>
          <a:xfrm>
            <a:off x="838201" y="2073897"/>
            <a:ext cx="5486399" cy="369332"/>
          </a:xfrm>
          <a:prstGeom prst="rect">
            <a:avLst/>
          </a:prstGeom>
          <a:noFill/>
        </p:spPr>
        <p:txBody>
          <a:bodyPr wrap="square" rtlCol="0">
            <a:spAutoFit/>
          </a:bodyPr>
          <a:lstStyle/>
          <a:p>
            <a:pPr algn="ctr"/>
            <a:r>
              <a:rPr lang="ro-RO" dirty="0">
                <a:latin typeface="Times New Roman" panose="02020603050405020304" pitchFamily="18" charset="0"/>
                <a:cs typeface="Times New Roman" panose="02020603050405020304" pitchFamily="18" charset="0"/>
              </a:rPr>
              <a:t>Ce vedem noi:</a:t>
            </a:r>
          </a:p>
        </p:txBody>
      </p:sp>
      <p:graphicFrame>
        <p:nvGraphicFramePr>
          <p:cNvPr id="9" name="Tabel 8">
            <a:extLst>
              <a:ext uri="{FF2B5EF4-FFF2-40B4-BE49-F238E27FC236}">
                <a16:creationId xmlns:a16="http://schemas.microsoft.com/office/drawing/2014/main" id="{8F6C8B78-A3F6-4258-822C-5FED29EE91A5}"/>
              </a:ext>
            </a:extLst>
          </p:cNvPr>
          <p:cNvGraphicFramePr>
            <a:graphicFrameLocks noGrp="1"/>
          </p:cNvGraphicFramePr>
          <p:nvPr>
            <p:extLst>
              <p:ext uri="{D42A27DB-BD31-4B8C-83A1-F6EECF244321}">
                <p14:modId xmlns:p14="http://schemas.microsoft.com/office/powerpoint/2010/main" val="2253726875"/>
              </p:ext>
            </p:extLst>
          </p:nvPr>
        </p:nvGraphicFramePr>
        <p:xfrm>
          <a:off x="7405462" y="3429000"/>
          <a:ext cx="3812436" cy="1375135"/>
        </p:xfrm>
        <a:graphic>
          <a:graphicData uri="http://schemas.openxmlformats.org/drawingml/2006/table">
            <a:tbl>
              <a:tblPr firstRow="1" firstCol="1" bandRow="1">
                <a:tableStyleId>{9D7B26C5-4107-4FEC-AEDC-1716B250A1EF}</a:tableStyleId>
              </a:tblPr>
              <a:tblGrid>
                <a:gridCol w="916330">
                  <a:extLst>
                    <a:ext uri="{9D8B030D-6E8A-4147-A177-3AD203B41FA5}">
                      <a16:colId xmlns:a16="http://schemas.microsoft.com/office/drawing/2014/main" val="54973064"/>
                    </a:ext>
                  </a:extLst>
                </a:gridCol>
                <a:gridCol w="874857">
                  <a:extLst>
                    <a:ext uri="{9D8B030D-6E8A-4147-A177-3AD203B41FA5}">
                      <a16:colId xmlns:a16="http://schemas.microsoft.com/office/drawing/2014/main" val="1199832617"/>
                    </a:ext>
                  </a:extLst>
                </a:gridCol>
                <a:gridCol w="1020406">
                  <a:extLst>
                    <a:ext uri="{9D8B030D-6E8A-4147-A177-3AD203B41FA5}">
                      <a16:colId xmlns:a16="http://schemas.microsoft.com/office/drawing/2014/main" val="1627037467"/>
                    </a:ext>
                  </a:extLst>
                </a:gridCol>
                <a:gridCol w="1000843">
                  <a:extLst>
                    <a:ext uri="{9D8B030D-6E8A-4147-A177-3AD203B41FA5}">
                      <a16:colId xmlns:a16="http://schemas.microsoft.com/office/drawing/2014/main" val="3880622228"/>
                    </a:ext>
                  </a:extLst>
                </a:gridCol>
              </a:tblGrid>
              <a:tr h="423421">
                <a:tc>
                  <a:txBody>
                    <a:bodyPr/>
                    <a:lstStyle/>
                    <a:p>
                      <a:pPr marL="0" marR="0" algn="ctr">
                        <a:spcBef>
                          <a:spcPts val="0"/>
                        </a:spcBef>
                        <a:spcAft>
                          <a:spcPts val="0"/>
                        </a:spcAft>
                      </a:pPr>
                      <a:r>
                        <a:rPr lang="ro-RO" sz="1100" noProof="0" dirty="0">
                          <a:effectLst/>
                          <a:latin typeface="Times New Roman" panose="02020603050405020304" pitchFamily="18" charset="0"/>
                          <a:cs typeface="Times New Roman" panose="02020603050405020304" pitchFamily="18" charset="0"/>
                        </a:rPr>
                        <a:t>Pacient </a:t>
                      </a:r>
                      <a:endParaRPr lang="ro-RO" sz="1100" noProof="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solidFill>
                      <a:schemeClr val="bg1"/>
                    </a:solidFill>
                  </a:tcPr>
                </a:tc>
                <a:tc>
                  <a:txBody>
                    <a:bodyPr/>
                    <a:lstStyle/>
                    <a:p>
                      <a:pPr marL="0" marR="0" algn="ctr">
                        <a:spcBef>
                          <a:spcPts val="0"/>
                        </a:spcBef>
                        <a:spcAft>
                          <a:spcPts val="0"/>
                        </a:spcAft>
                      </a:pPr>
                      <a:r>
                        <a:rPr lang="ro-RO" sz="1100" noProof="0" dirty="0">
                          <a:effectLst/>
                          <a:latin typeface="Times New Roman" panose="02020603050405020304" pitchFamily="18" charset="0"/>
                          <a:cs typeface="Times New Roman" panose="02020603050405020304" pitchFamily="18" charset="0"/>
                        </a:rPr>
                        <a:t>Media</a:t>
                      </a:r>
                      <a:endParaRPr lang="ro-RO" sz="1100" noProof="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ro-RO" sz="1100" noProof="0" dirty="0" err="1">
                          <a:effectLst/>
                          <a:latin typeface="Times New Roman" panose="02020603050405020304" pitchFamily="18" charset="0"/>
                          <a:cs typeface="Times New Roman" panose="02020603050405020304" pitchFamily="18" charset="0"/>
                        </a:rPr>
                        <a:t>Deviatia</a:t>
                      </a:r>
                      <a:r>
                        <a:rPr lang="ro-RO" sz="1100" noProof="0" dirty="0">
                          <a:effectLst/>
                          <a:latin typeface="Times New Roman" panose="02020603050405020304" pitchFamily="18" charset="0"/>
                          <a:cs typeface="Times New Roman" panose="02020603050405020304" pitchFamily="18" charset="0"/>
                        </a:rPr>
                        <a:t> Standard</a:t>
                      </a:r>
                      <a:endParaRPr lang="ro-RO" sz="1100" noProof="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ro-RO" sz="1100" noProof="0" dirty="0" err="1">
                          <a:effectLst/>
                          <a:latin typeface="Times New Roman" panose="02020603050405020304" pitchFamily="18" charset="0"/>
                          <a:cs typeface="Times New Roman" panose="02020603050405020304" pitchFamily="18" charset="0"/>
                        </a:rPr>
                        <a:t>Variatia</a:t>
                      </a:r>
                      <a:endParaRPr lang="ro-RO" sz="1100" noProof="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357115737"/>
                  </a:ext>
                </a:extLst>
              </a:tr>
              <a:tr h="475857">
                <a:tc>
                  <a:txBody>
                    <a:bodyPr/>
                    <a:lstStyle/>
                    <a:p>
                      <a:pPr marL="0" marR="0" algn="ctr">
                        <a:spcBef>
                          <a:spcPts val="0"/>
                        </a:spcBef>
                        <a:spcAft>
                          <a:spcPts val="0"/>
                        </a:spcAft>
                      </a:pPr>
                      <a:r>
                        <a:rPr lang="ro-RO" sz="1100" noProof="0" dirty="0">
                          <a:effectLst/>
                          <a:latin typeface="Times New Roman" panose="02020603050405020304" pitchFamily="18" charset="0"/>
                          <a:cs typeface="Times New Roman" panose="02020603050405020304" pitchFamily="18" charset="0"/>
                        </a:rPr>
                        <a:t>Sănătos</a:t>
                      </a:r>
                      <a:endParaRPr lang="ro-RO" sz="1100" noProof="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lnR w="12700" cap="flat" cmpd="sng" algn="ctr">
                      <a:solidFill>
                        <a:schemeClr val="tx1"/>
                      </a:solidFill>
                      <a:prstDash val="solid"/>
                      <a:round/>
                      <a:headEnd type="none" w="med" len="med"/>
                      <a:tailEnd type="none" w="med" len="med"/>
                    </a:lnR>
                    <a:solidFill>
                      <a:schemeClr val="bg1"/>
                    </a:solidFill>
                  </a:tcPr>
                </a:tc>
                <a:tc>
                  <a:txBody>
                    <a:bodyPr/>
                    <a:lstStyle/>
                    <a:p>
                      <a:pPr marL="0" marR="0" indent="0" algn="ctr">
                        <a:spcBef>
                          <a:spcPts val="0"/>
                        </a:spcBef>
                        <a:spcAft>
                          <a:spcPts val="0"/>
                        </a:spcAft>
                      </a:pPr>
                      <a:r>
                        <a:rPr lang="ro-RO" sz="1200" b="0" i="0">
                          <a:effectLst/>
                          <a:latin typeface="Times New Roman" panose="02020603050405020304" pitchFamily="18" charset="0"/>
                          <a:ea typeface="Batang" panose="02030600000101010101" pitchFamily="18" charset="-127"/>
                          <a:cs typeface="Times New Roman" panose="02020603050405020304" pitchFamily="18" charset="0"/>
                        </a:rPr>
                        <a:t>0.2914</a:t>
                      </a:r>
                      <a:endParaRPr lang="en-US" sz="1200" b="0" i="0">
                        <a:effectLst/>
                        <a:latin typeface="Times New Roman" panose="02020603050405020304" pitchFamily="18" charset="0"/>
                        <a:ea typeface="Batang" panose="02030600000101010101" pitchFamily="18" charset="-127"/>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tcPr>
                </a:tc>
                <a:tc>
                  <a:txBody>
                    <a:bodyPr/>
                    <a:lstStyle/>
                    <a:p>
                      <a:pPr marL="0" marR="0" indent="0" algn="ctr">
                        <a:spcBef>
                          <a:spcPts val="0"/>
                        </a:spcBef>
                        <a:spcAft>
                          <a:spcPts val="0"/>
                        </a:spcAft>
                      </a:pPr>
                      <a:r>
                        <a:rPr lang="ro-RO" sz="1200" b="0" i="0">
                          <a:solidFill>
                            <a:srgbClr val="000000"/>
                          </a:solidFill>
                          <a:effectLst/>
                          <a:latin typeface="Times New Roman" panose="02020603050405020304" pitchFamily="18" charset="0"/>
                          <a:ea typeface="Batang" panose="02030600000101010101" pitchFamily="18" charset="-127"/>
                          <a:cs typeface="Times New Roman" panose="02020603050405020304" pitchFamily="18" charset="0"/>
                        </a:rPr>
                        <a:t>0.0048</a:t>
                      </a:r>
                      <a:endParaRPr lang="en-US" sz="1200" b="0" i="0">
                        <a:effectLst/>
                        <a:latin typeface="Times New Roman" panose="02020603050405020304" pitchFamily="18" charset="0"/>
                        <a:ea typeface="Batang" panose="02030600000101010101" pitchFamily="18" charset="-127"/>
                        <a:cs typeface="Times New Roman" panose="02020603050405020304" pitchFamily="18" charset="0"/>
                      </a:endParaRPr>
                    </a:p>
                  </a:txBody>
                  <a:tcPr marL="68580" marR="68580" marT="0" marB="0" anchor="ctr"/>
                </a:tc>
                <a:tc>
                  <a:txBody>
                    <a:bodyPr/>
                    <a:lstStyle/>
                    <a:p>
                      <a:pPr marL="0" marR="0" indent="0" algn="ctr">
                        <a:spcBef>
                          <a:spcPts val="0"/>
                        </a:spcBef>
                        <a:spcAft>
                          <a:spcPts val="0"/>
                        </a:spcAft>
                      </a:pPr>
                      <a:r>
                        <a:rPr lang="ro-RO" sz="1200" b="0" i="0">
                          <a:solidFill>
                            <a:srgbClr val="000000"/>
                          </a:solidFill>
                          <a:effectLst/>
                          <a:latin typeface="Times New Roman" panose="02020603050405020304" pitchFamily="18" charset="0"/>
                          <a:ea typeface="Batang" panose="02030600000101010101" pitchFamily="18" charset="-127"/>
                          <a:cs typeface="Times New Roman" panose="02020603050405020304" pitchFamily="18" charset="0"/>
                        </a:rPr>
                        <a:t>2.3215e-05</a:t>
                      </a:r>
                      <a:endParaRPr lang="en-US" sz="1200" b="0" i="0">
                        <a:effectLst/>
                        <a:latin typeface="Times New Roman" panose="02020603050405020304" pitchFamily="18" charset="0"/>
                        <a:ea typeface="Batang" panose="02030600000101010101" pitchFamily="18" charset="-127"/>
                        <a:cs typeface="Times New Roman" panose="02020603050405020304" pitchFamily="18" charset="0"/>
                      </a:endParaRPr>
                    </a:p>
                  </a:txBody>
                  <a:tcPr marL="68580" marR="68580" marT="0" marB="0" anchor="ctr"/>
                </a:tc>
                <a:extLst>
                  <a:ext uri="{0D108BD9-81ED-4DB2-BD59-A6C34878D82A}">
                    <a16:rowId xmlns:a16="http://schemas.microsoft.com/office/drawing/2014/main" val="2737226003"/>
                  </a:ext>
                </a:extLst>
              </a:tr>
              <a:tr h="475857">
                <a:tc>
                  <a:txBody>
                    <a:bodyPr/>
                    <a:lstStyle/>
                    <a:p>
                      <a:pPr marL="0" marR="0" algn="ctr">
                        <a:spcBef>
                          <a:spcPts val="0"/>
                        </a:spcBef>
                        <a:spcAft>
                          <a:spcPts val="0"/>
                        </a:spcAft>
                      </a:pPr>
                      <a:r>
                        <a:rPr lang="ro-RO" sz="1100" noProof="0" dirty="0">
                          <a:effectLst/>
                          <a:latin typeface="Times New Roman" panose="02020603050405020304" pitchFamily="18" charset="0"/>
                          <a:cs typeface="Times New Roman" panose="02020603050405020304" pitchFamily="18" charset="0"/>
                        </a:rPr>
                        <a:t>Celiac</a:t>
                      </a:r>
                      <a:endParaRPr lang="ro-RO" sz="1100" noProof="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lnR w="12700" cap="flat" cmpd="sng" algn="ctr">
                      <a:solidFill>
                        <a:schemeClr val="tx1"/>
                      </a:solidFill>
                      <a:prstDash val="solid"/>
                      <a:round/>
                      <a:headEnd type="none" w="med" len="med"/>
                      <a:tailEnd type="none" w="med" len="med"/>
                    </a:lnR>
                    <a:solidFill>
                      <a:schemeClr val="bg1"/>
                    </a:solidFill>
                  </a:tcPr>
                </a:tc>
                <a:tc>
                  <a:txBody>
                    <a:bodyPr/>
                    <a:lstStyle/>
                    <a:p>
                      <a:pPr marL="0" marR="0" indent="0" algn="ctr">
                        <a:spcBef>
                          <a:spcPts val="0"/>
                        </a:spcBef>
                        <a:spcAft>
                          <a:spcPts val="0"/>
                        </a:spcAft>
                      </a:pPr>
                      <a:r>
                        <a:rPr lang="ro-RO" sz="1200" b="0" i="0">
                          <a:solidFill>
                            <a:srgbClr val="000000"/>
                          </a:solidFill>
                          <a:effectLst/>
                          <a:latin typeface="Times New Roman" panose="02020603050405020304" pitchFamily="18" charset="0"/>
                          <a:ea typeface="Batang" panose="02030600000101010101" pitchFamily="18" charset="-127"/>
                          <a:cs typeface="Times New Roman" panose="02020603050405020304" pitchFamily="18" charset="0"/>
                        </a:rPr>
                        <a:t>0.2749</a:t>
                      </a:r>
                      <a:endParaRPr lang="en-US" sz="1200" b="0" i="0">
                        <a:effectLst/>
                        <a:latin typeface="Times New Roman" panose="02020603050405020304" pitchFamily="18" charset="0"/>
                        <a:ea typeface="Batang" panose="02030600000101010101" pitchFamily="18" charset="-127"/>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tcPr>
                </a:tc>
                <a:tc>
                  <a:txBody>
                    <a:bodyPr/>
                    <a:lstStyle/>
                    <a:p>
                      <a:pPr marL="0" marR="0" indent="0" algn="ctr">
                        <a:spcBef>
                          <a:spcPts val="0"/>
                        </a:spcBef>
                        <a:spcAft>
                          <a:spcPts val="0"/>
                        </a:spcAft>
                      </a:pPr>
                      <a:r>
                        <a:rPr lang="ro-RO" sz="1200" b="0" i="0">
                          <a:solidFill>
                            <a:srgbClr val="000000"/>
                          </a:solidFill>
                          <a:effectLst/>
                          <a:latin typeface="Times New Roman" panose="02020603050405020304" pitchFamily="18" charset="0"/>
                          <a:ea typeface="Batang" panose="02030600000101010101" pitchFamily="18" charset="-127"/>
                          <a:cs typeface="Times New Roman" panose="02020603050405020304" pitchFamily="18" charset="0"/>
                        </a:rPr>
                        <a:t>0.0289</a:t>
                      </a:r>
                      <a:endParaRPr lang="en-US" sz="1200" b="0" i="0">
                        <a:effectLst/>
                        <a:latin typeface="Times New Roman" panose="02020603050405020304" pitchFamily="18" charset="0"/>
                        <a:ea typeface="Batang" panose="02030600000101010101" pitchFamily="18" charset="-127"/>
                        <a:cs typeface="Times New Roman" panose="02020603050405020304" pitchFamily="18" charset="0"/>
                      </a:endParaRPr>
                    </a:p>
                  </a:txBody>
                  <a:tcPr marL="68580" marR="68580" marT="0" marB="0" anchor="ctr"/>
                </a:tc>
                <a:tc>
                  <a:txBody>
                    <a:bodyPr/>
                    <a:lstStyle/>
                    <a:p>
                      <a:pPr marL="0" marR="0" indent="0" algn="ctr">
                        <a:spcBef>
                          <a:spcPts val="0"/>
                        </a:spcBef>
                        <a:spcAft>
                          <a:spcPts val="0"/>
                        </a:spcAft>
                      </a:pPr>
                      <a:r>
                        <a:rPr lang="ro-RO" sz="1200" b="0" i="0" dirty="0">
                          <a:solidFill>
                            <a:srgbClr val="000000"/>
                          </a:solidFill>
                          <a:effectLst/>
                          <a:latin typeface="Times New Roman" panose="02020603050405020304" pitchFamily="18" charset="0"/>
                          <a:ea typeface="Batang" panose="02030600000101010101" pitchFamily="18" charset="-127"/>
                          <a:cs typeface="Times New Roman" panose="02020603050405020304" pitchFamily="18" charset="0"/>
                        </a:rPr>
                        <a:t>8.3264e-04</a:t>
                      </a:r>
                      <a:endParaRPr lang="en-US" sz="1200" b="0" i="0" dirty="0">
                        <a:effectLst/>
                        <a:latin typeface="Times New Roman" panose="02020603050405020304" pitchFamily="18" charset="0"/>
                        <a:ea typeface="Batang" panose="02030600000101010101" pitchFamily="18" charset="-127"/>
                        <a:cs typeface="Times New Roman" panose="02020603050405020304" pitchFamily="18" charset="0"/>
                      </a:endParaRPr>
                    </a:p>
                  </a:txBody>
                  <a:tcPr marL="68580" marR="68580" marT="0" marB="0" anchor="ctr"/>
                </a:tc>
                <a:extLst>
                  <a:ext uri="{0D108BD9-81ED-4DB2-BD59-A6C34878D82A}">
                    <a16:rowId xmlns:a16="http://schemas.microsoft.com/office/drawing/2014/main" val="3242535165"/>
                  </a:ext>
                </a:extLst>
              </a:tr>
            </a:tbl>
          </a:graphicData>
        </a:graphic>
      </p:graphicFrame>
      <p:sp>
        <p:nvSpPr>
          <p:cNvPr id="10" name="CasetăText 9">
            <a:extLst>
              <a:ext uri="{FF2B5EF4-FFF2-40B4-BE49-F238E27FC236}">
                <a16:creationId xmlns:a16="http://schemas.microsoft.com/office/drawing/2014/main" id="{657783F0-6012-4821-B58E-9B95D340EC76}"/>
              </a:ext>
            </a:extLst>
          </p:cNvPr>
          <p:cNvSpPr txBox="1"/>
          <p:nvPr/>
        </p:nvSpPr>
        <p:spPr>
          <a:xfrm>
            <a:off x="7405461" y="2073897"/>
            <a:ext cx="3812435" cy="369332"/>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Ce </a:t>
            </a:r>
            <a:r>
              <a:rPr lang="en-US" dirty="0" err="1">
                <a:latin typeface="Times New Roman" panose="02020603050405020304" pitchFamily="18" charset="0"/>
                <a:cs typeface="Times New Roman" panose="02020603050405020304" pitchFamily="18" charset="0"/>
              </a:rPr>
              <a:t>vede</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calculatorul</a:t>
            </a:r>
            <a:r>
              <a:rPr lang="en-US" dirty="0">
                <a:latin typeface="Times New Roman" panose="02020603050405020304" pitchFamily="18" charset="0"/>
                <a:cs typeface="Times New Roman" panose="02020603050405020304" pitchFamily="18" charset="0"/>
              </a:rPr>
              <a:t>:</a:t>
            </a:r>
            <a:endParaRPr lang="ro-RO" dirty="0">
              <a:latin typeface="Times New Roman" panose="02020603050405020304" pitchFamily="18" charset="0"/>
              <a:cs typeface="Times New Roman" panose="02020603050405020304" pitchFamily="18" charset="0"/>
            </a:endParaRPr>
          </a:p>
        </p:txBody>
      </p:sp>
      <p:pic>
        <p:nvPicPr>
          <p:cNvPr id="11" name="Imagine 10">
            <a:extLst>
              <a:ext uri="{FF2B5EF4-FFF2-40B4-BE49-F238E27FC236}">
                <a16:creationId xmlns:a16="http://schemas.microsoft.com/office/drawing/2014/main" id="{87C50529-F542-4FBA-9B86-B2582EA4685C}"/>
              </a:ext>
            </a:extLst>
          </p:cNvPr>
          <p:cNvPicPr/>
          <p:nvPr/>
        </p:nvPicPr>
        <p:blipFill>
          <a:blip r:embed="rId3"/>
          <a:stretch>
            <a:fillRect/>
          </a:stretch>
        </p:blipFill>
        <p:spPr>
          <a:xfrm>
            <a:off x="838200" y="2534159"/>
            <a:ext cx="5486400" cy="3126105"/>
          </a:xfrm>
          <a:prstGeom prst="rect">
            <a:avLst/>
          </a:prstGeom>
        </p:spPr>
      </p:pic>
    </p:spTree>
    <p:extLst>
      <p:ext uri="{BB962C8B-B14F-4D97-AF65-F5344CB8AC3E}">
        <p14:creationId xmlns:p14="http://schemas.microsoft.com/office/powerpoint/2010/main" val="590489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par>
                                <p:cTn id="12" presetID="10" presetClass="entr" presetSubtype="0" fill="hold" nodeType="with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childTnLst>
                          </p:cTn>
                        </p:par>
                        <p:par>
                          <p:cTn id="20" fill="hold">
                            <p:stCondLst>
                              <p:cond delay="500"/>
                            </p:stCondLst>
                            <p:childTnLst>
                              <p:par>
                                <p:cTn id="21" presetID="10" presetClass="entr" presetSubtype="0" fill="hold" nodeType="after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u 1">
            <a:extLst>
              <a:ext uri="{FF2B5EF4-FFF2-40B4-BE49-F238E27FC236}">
                <a16:creationId xmlns:a16="http://schemas.microsoft.com/office/drawing/2014/main" id="{43246FCB-3008-4BB9-B339-873CEB1EE038}"/>
              </a:ext>
            </a:extLst>
          </p:cNvPr>
          <p:cNvSpPr>
            <a:spLocks noGrp="1"/>
          </p:cNvSpPr>
          <p:nvPr>
            <p:ph type="title"/>
          </p:nvPr>
        </p:nvSpPr>
        <p:spPr/>
        <p:txBody>
          <a:bodyPr>
            <a:normAutofit fontScale="90000"/>
          </a:bodyPr>
          <a:lstStyle/>
          <a:p>
            <a:pPr algn="ctr"/>
            <a:r>
              <a:rPr lang="ro-RO" dirty="0">
                <a:latin typeface="Times New Roman" panose="02020603050405020304" pitchFamily="18" charset="0"/>
                <a:cs typeface="Times New Roman" panose="02020603050405020304" pitchFamily="18" charset="0"/>
              </a:rPr>
              <a:t>Dar cum funcționează?</a:t>
            </a:r>
            <a:br>
              <a:rPr lang="en-US" dirty="0">
                <a:latin typeface="Times New Roman" panose="02020603050405020304" pitchFamily="18" charset="0"/>
                <a:cs typeface="Times New Roman" panose="02020603050405020304" pitchFamily="18" charset="0"/>
              </a:rPr>
            </a:br>
            <a:r>
              <a:rPr lang="ro-RO" dirty="0">
                <a:latin typeface="Times New Roman" panose="02020603050405020304" pitchFamily="18" charset="0"/>
                <a:cs typeface="Times New Roman" panose="02020603050405020304" pitchFamily="18" charset="0"/>
              </a:rPr>
              <a:t>Analiza datelor: Variația medie</a:t>
            </a:r>
            <a:r>
              <a:rPr lang="en-US" dirty="0">
                <a:latin typeface="Times New Roman" panose="02020603050405020304" pitchFamily="18" charset="0"/>
                <a:cs typeface="Times New Roman" panose="02020603050405020304" pitchFamily="18" charset="0"/>
              </a:rPr>
              <a:t> </a:t>
            </a:r>
            <a:r>
              <a:rPr lang="ro-RO" dirty="0">
                <a:latin typeface="Times New Roman" panose="02020603050405020304" pitchFamily="18" charset="0"/>
                <a:cs typeface="Times New Roman" panose="02020603050405020304" pitchFamily="18" charset="0"/>
              </a:rPr>
              <a:t>a spectrului </a:t>
            </a:r>
            <a:r>
              <a:rPr lang="en-US" dirty="0" err="1">
                <a:latin typeface="Times New Roman" panose="02020603050405020304" pitchFamily="18" charset="0"/>
                <a:cs typeface="Times New Roman" panose="02020603050405020304" pitchFamily="18" charset="0"/>
              </a:rPr>
              <a:t>albastru</a:t>
            </a:r>
            <a:endParaRPr lang="ro-RO" dirty="0"/>
          </a:p>
        </p:txBody>
      </p:sp>
      <p:graphicFrame>
        <p:nvGraphicFramePr>
          <p:cNvPr id="7" name="Tabel 6">
            <a:extLst>
              <a:ext uri="{FF2B5EF4-FFF2-40B4-BE49-F238E27FC236}">
                <a16:creationId xmlns:a16="http://schemas.microsoft.com/office/drawing/2014/main" id="{3E903E22-071A-4BCA-80D4-134DC8184529}"/>
              </a:ext>
            </a:extLst>
          </p:cNvPr>
          <p:cNvGraphicFramePr>
            <a:graphicFrameLocks noGrp="1"/>
          </p:cNvGraphicFramePr>
          <p:nvPr>
            <p:extLst>
              <p:ext uri="{D42A27DB-BD31-4B8C-83A1-F6EECF244321}">
                <p14:modId xmlns:p14="http://schemas.microsoft.com/office/powerpoint/2010/main" val="1501325719"/>
              </p:ext>
            </p:extLst>
          </p:nvPr>
        </p:nvGraphicFramePr>
        <p:xfrm>
          <a:off x="838200" y="5751195"/>
          <a:ext cx="1440581" cy="741680"/>
        </p:xfrm>
        <a:graphic>
          <a:graphicData uri="http://schemas.openxmlformats.org/drawingml/2006/table">
            <a:tbl>
              <a:tblPr firstRow="1" bandRow="1">
                <a:tableStyleId>{2D5ABB26-0587-4C30-8999-92F81FD0307C}</a:tableStyleId>
              </a:tblPr>
              <a:tblGrid>
                <a:gridCol w="208280">
                  <a:extLst>
                    <a:ext uri="{9D8B030D-6E8A-4147-A177-3AD203B41FA5}">
                      <a16:colId xmlns:a16="http://schemas.microsoft.com/office/drawing/2014/main" val="3070833128"/>
                    </a:ext>
                  </a:extLst>
                </a:gridCol>
                <a:gridCol w="1232301">
                  <a:extLst>
                    <a:ext uri="{9D8B030D-6E8A-4147-A177-3AD203B41FA5}">
                      <a16:colId xmlns:a16="http://schemas.microsoft.com/office/drawing/2014/main" val="1362416028"/>
                    </a:ext>
                  </a:extLst>
                </a:gridCol>
              </a:tblGrid>
              <a:tr h="370840">
                <a:tc>
                  <a:txBody>
                    <a:bodyPr/>
                    <a:lstStyle/>
                    <a:p>
                      <a:endParaRPr lang="ro-RO" dirty="0"/>
                    </a:p>
                  </a:txBody>
                  <a:tcPr>
                    <a:solidFill>
                      <a:srgbClr val="0070C0"/>
                    </a:solidFill>
                  </a:tcPr>
                </a:tc>
                <a:tc>
                  <a:txBody>
                    <a:bodyPr/>
                    <a:lstStyle/>
                    <a:p>
                      <a:r>
                        <a:rPr lang="en-US" dirty="0">
                          <a:latin typeface="Times New Roman" panose="02020603050405020304" pitchFamily="18" charset="0"/>
                          <a:ea typeface="Tahoma" panose="020B0604030504040204" pitchFamily="34" charset="0"/>
                          <a:cs typeface="Times New Roman" panose="02020603050405020304" pitchFamily="18" charset="0"/>
                        </a:rPr>
                        <a:t>Celiac</a:t>
                      </a:r>
                      <a:endParaRPr lang="ro-RO" dirty="0">
                        <a:latin typeface="Times New Roman" panose="02020603050405020304" pitchFamily="18" charset="0"/>
                        <a:ea typeface="Tahoma" panose="020B0604030504040204" pitchFamily="34" charset="0"/>
                        <a:cs typeface="Times New Roman" panose="02020603050405020304" pitchFamily="18" charset="0"/>
                      </a:endParaRPr>
                    </a:p>
                  </a:txBody>
                  <a:tcPr/>
                </a:tc>
                <a:extLst>
                  <a:ext uri="{0D108BD9-81ED-4DB2-BD59-A6C34878D82A}">
                    <a16:rowId xmlns:a16="http://schemas.microsoft.com/office/drawing/2014/main" val="161472507"/>
                  </a:ext>
                </a:extLst>
              </a:tr>
              <a:tr h="370840">
                <a:tc>
                  <a:txBody>
                    <a:bodyPr/>
                    <a:lstStyle/>
                    <a:p>
                      <a:endParaRPr lang="ro-RO" dirty="0"/>
                    </a:p>
                  </a:txBody>
                  <a:tcPr>
                    <a:solidFill>
                      <a:srgbClr val="FF0000"/>
                    </a:solidFill>
                  </a:tcPr>
                </a:tc>
                <a:tc>
                  <a:txBody>
                    <a:bodyPr/>
                    <a:lstStyle/>
                    <a:p>
                      <a:r>
                        <a:rPr lang="ro-RO" noProof="0" dirty="0">
                          <a:latin typeface="Times New Roman" panose="02020603050405020304" pitchFamily="18" charset="0"/>
                          <a:ea typeface="Tahoma" panose="020B0604030504040204" pitchFamily="34" charset="0"/>
                          <a:cs typeface="Times New Roman" panose="02020603050405020304" pitchFamily="18" charset="0"/>
                        </a:rPr>
                        <a:t>Sănătos</a:t>
                      </a:r>
                      <a:endParaRPr lang="ro-RO" dirty="0">
                        <a:latin typeface="Times New Roman" panose="02020603050405020304" pitchFamily="18" charset="0"/>
                        <a:ea typeface="Tahoma" panose="020B0604030504040204" pitchFamily="34" charset="0"/>
                        <a:cs typeface="Times New Roman" panose="02020603050405020304" pitchFamily="18" charset="0"/>
                      </a:endParaRPr>
                    </a:p>
                  </a:txBody>
                  <a:tcPr/>
                </a:tc>
                <a:extLst>
                  <a:ext uri="{0D108BD9-81ED-4DB2-BD59-A6C34878D82A}">
                    <a16:rowId xmlns:a16="http://schemas.microsoft.com/office/drawing/2014/main" val="3988243039"/>
                  </a:ext>
                </a:extLst>
              </a:tr>
            </a:tbl>
          </a:graphicData>
        </a:graphic>
      </p:graphicFrame>
      <p:sp>
        <p:nvSpPr>
          <p:cNvPr id="8" name="CasetăText 7">
            <a:extLst>
              <a:ext uri="{FF2B5EF4-FFF2-40B4-BE49-F238E27FC236}">
                <a16:creationId xmlns:a16="http://schemas.microsoft.com/office/drawing/2014/main" id="{7C96161E-1068-4249-B69C-DE5CCDCF80E0}"/>
              </a:ext>
            </a:extLst>
          </p:cNvPr>
          <p:cNvSpPr txBox="1"/>
          <p:nvPr/>
        </p:nvSpPr>
        <p:spPr>
          <a:xfrm>
            <a:off x="838201" y="2073897"/>
            <a:ext cx="5486399" cy="369332"/>
          </a:xfrm>
          <a:prstGeom prst="rect">
            <a:avLst/>
          </a:prstGeom>
          <a:noFill/>
        </p:spPr>
        <p:txBody>
          <a:bodyPr wrap="square" rtlCol="0">
            <a:spAutoFit/>
          </a:bodyPr>
          <a:lstStyle/>
          <a:p>
            <a:pPr algn="ctr"/>
            <a:r>
              <a:rPr lang="ro-RO" dirty="0">
                <a:latin typeface="Times New Roman" panose="02020603050405020304" pitchFamily="18" charset="0"/>
                <a:cs typeface="Times New Roman" panose="02020603050405020304" pitchFamily="18" charset="0"/>
              </a:rPr>
              <a:t>Ce vedem noi:</a:t>
            </a:r>
          </a:p>
        </p:txBody>
      </p:sp>
      <p:graphicFrame>
        <p:nvGraphicFramePr>
          <p:cNvPr id="9" name="Tabel 8">
            <a:extLst>
              <a:ext uri="{FF2B5EF4-FFF2-40B4-BE49-F238E27FC236}">
                <a16:creationId xmlns:a16="http://schemas.microsoft.com/office/drawing/2014/main" id="{8F6C8B78-A3F6-4258-822C-5FED29EE91A5}"/>
              </a:ext>
            </a:extLst>
          </p:cNvPr>
          <p:cNvGraphicFramePr>
            <a:graphicFrameLocks noGrp="1"/>
          </p:cNvGraphicFramePr>
          <p:nvPr>
            <p:extLst>
              <p:ext uri="{D42A27DB-BD31-4B8C-83A1-F6EECF244321}">
                <p14:modId xmlns:p14="http://schemas.microsoft.com/office/powerpoint/2010/main" val="1249411500"/>
              </p:ext>
            </p:extLst>
          </p:nvPr>
        </p:nvGraphicFramePr>
        <p:xfrm>
          <a:off x="7405462" y="3429000"/>
          <a:ext cx="3812436" cy="1375135"/>
        </p:xfrm>
        <a:graphic>
          <a:graphicData uri="http://schemas.openxmlformats.org/drawingml/2006/table">
            <a:tbl>
              <a:tblPr firstRow="1" firstCol="1" bandRow="1">
                <a:tableStyleId>{9D7B26C5-4107-4FEC-AEDC-1716B250A1EF}</a:tableStyleId>
              </a:tblPr>
              <a:tblGrid>
                <a:gridCol w="916330">
                  <a:extLst>
                    <a:ext uri="{9D8B030D-6E8A-4147-A177-3AD203B41FA5}">
                      <a16:colId xmlns:a16="http://schemas.microsoft.com/office/drawing/2014/main" val="54973064"/>
                    </a:ext>
                  </a:extLst>
                </a:gridCol>
                <a:gridCol w="874857">
                  <a:extLst>
                    <a:ext uri="{9D8B030D-6E8A-4147-A177-3AD203B41FA5}">
                      <a16:colId xmlns:a16="http://schemas.microsoft.com/office/drawing/2014/main" val="1199832617"/>
                    </a:ext>
                  </a:extLst>
                </a:gridCol>
                <a:gridCol w="1020406">
                  <a:extLst>
                    <a:ext uri="{9D8B030D-6E8A-4147-A177-3AD203B41FA5}">
                      <a16:colId xmlns:a16="http://schemas.microsoft.com/office/drawing/2014/main" val="1627037467"/>
                    </a:ext>
                  </a:extLst>
                </a:gridCol>
                <a:gridCol w="1000843">
                  <a:extLst>
                    <a:ext uri="{9D8B030D-6E8A-4147-A177-3AD203B41FA5}">
                      <a16:colId xmlns:a16="http://schemas.microsoft.com/office/drawing/2014/main" val="3880622228"/>
                    </a:ext>
                  </a:extLst>
                </a:gridCol>
              </a:tblGrid>
              <a:tr h="423421">
                <a:tc>
                  <a:txBody>
                    <a:bodyPr/>
                    <a:lstStyle/>
                    <a:p>
                      <a:pPr marL="0" marR="0" algn="ctr">
                        <a:spcBef>
                          <a:spcPts val="0"/>
                        </a:spcBef>
                        <a:spcAft>
                          <a:spcPts val="0"/>
                        </a:spcAft>
                      </a:pPr>
                      <a:r>
                        <a:rPr lang="ro-RO" sz="1100" noProof="0" dirty="0">
                          <a:effectLst/>
                          <a:latin typeface="Times New Roman" panose="02020603050405020304" pitchFamily="18" charset="0"/>
                          <a:cs typeface="Times New Roman" panose="02020603050405020304" pitchFamily="18" charset="0"/>
                        </a:rPr>
                        <a:t>Pacient </a:t>
                      </a:r>
                      <a:endParaRPr lang="ro-RO" sz="1100" noProof="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solidFill>
                      <a:schemeClr val="bg1"/>
                    </a:solidFill>
                  </a:tcPr>
                </a:tc>
                <a:tc>
                  <a:txBody>
                    <a:bodyPr/>
                    <a:lstStyle/>
                    <a:p>
                      <a:pPr marL="0" marR="0" algn="ctr">
                        <a:spcBef>
                          <a:spcPts val="0"/>
                        </a:spcBef>
                        <a:spcAft>
                          <a:spcPts val="0"/>
                        </a:spcAft>
                      </a:pPr>
                      <a:r>
                        <a:rPr lang="ro-RO" sz="1100" noProof="0" dirty="0">
                          <a:effectLst/>
                          <a:latin typeface="Times New Roman" panose="02020603050405020304" pitchFamily="18" charset="0"/>
                          <a:cs typeface="Times New Roman" panose="02020603050405020304" pitchFamily="18" charset="0"/>
                        </a:rPr>
                        <a:t>Media</a:t>
                      </a:r>
                      <a:endParaRPr lang="ro-RO" sz="1100" noProof="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ro-RO" sz="1100" noProof="0" dirty="0" err="1">
                          <a:effectLst/>
                          <a:latin typeface="Times New Roman" panose="02020603050405020304" pitchFamily="18" charset="0"/>
                          <a:cs typeface="Times New Roman" panose="02020603050405020304" pitchFamily="18" charset="0"/>
                        </a:rPr>
                        <a:t>Deviatia</a:t>
                      </a:r>
                      <a:r>
                        <a:rPr lang="ro-RO" sz="1100" noProof="0" dirty="0">
                          <a:effectLst/>
                          <a:latin typeface="Times New Roman" panose="02020603050405020304" pitchFamily="18" charset="0"/>
                          <a:cs typeface="Times New Roman" panose="02020603050405020304" pitchFamily="18" charset="0"/>
                        </a:rPr>
                        <a:t> Standard</a:t>
                      </a:r>
                      <a:endParaRPr lang="ro-RO" sz="1100" noProof="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ro-RO" sz="1100" noProof="0" dirty="0" err="1">
                          <a:effectLst/>
                          <a:latin typeface="Times New Roman" panose="02020603050405020304" pitchFamily="18" charset="0"/>
                          <a:cs typeface="Times New Roman" panose="02020603050405020304" pitchFamily="18" charset="0"/>
                        </a:rPr>
                        <a:t>Variatia</a:t>
                      </a:r>
                      <a:endParaRPr lang="ro-RO" sz="1100" noProof="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357115737"/>
                  </a:ext>
                </a:extLst>
              </a:tr>
              <a:tr h="475857">
                <a:tc>
                  <a:txBody>
                    <a:bodyPr/>
                    <a:lstStyle/>
                    <a:p>
                      <a:pPr marL="0" marR="0" algn="ctr">
                        <a:spcBef>
                          <a:spcPts val="0"/>
                        </a:spcBef>
                        <a:spcAft>
                          <a:spcPts val="0"/>
                        </a:spcAft>
                      </a:pPr>
                      <a:r>
                        <a:rPr lang="ro-RO" sz="1100" noProof="0" dirty="0">
                          <a:effectLst/>
                          <a:latin typeface="Times New Roman" panose="02020603050405020304" pitchFamily="18" charset="0"/>
                          <a:cs typeface="Times New Roman" panose="02020603050405020304" pitchFamily="18" charset="0"/>
                        </a:rPr>
                        <a:t>Sănătos</a:t>
                      </a:r>
                      <a:endParaRPr lang="ro-RO" sz="1100" noProof="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lnR w="12700" cap="flat" cmpd="sng" algn="ctr">
                      <a:solidFill>
                        <a:schemeClr val="tx1"/>
                      </a:solidFill>
                      <a:prstDash val="solid"/>
                      <a:round/>
                      <a:headEnd type="none" w="med" len="med"/>
                      <a:tailEnd type="none" w="med" len="med"/>
                    </a:lnR>
                    <a:solidFill>
                      <a:schemeClr val="bg1"/>
                    </a:solidFill>
                  </a:tcPr>
                </a:tc>
                <a:tc>
                  <a:txBody>
                    <a:bodyPr/>
                    <a:lstStyle/>
                    <a:p>
                      <a:pPr marL="0" marR="0" indent="0" algn="ctr">
                        <a:spcBef>
                          <a:spcPts val="0"/>
                        </a:spcBef>
                        <a:spcAft>
                          <a:spcPts val="0"/>
                        </a:spcAft>
                      </a:pPr>
                      <a:r>
                        <a:rPr lang="ro-RO" sz="1200" b="0" i="0">
                          <a:effectLst/>
                          <a:latin typeface="Times New Roman" panose="02020603050405020304" pitchFamily="18" charset="0"/>
                          <a:ea typeface="Batang" panose="02030600000101010101" pitchFamily="18" charset="-127"/>
                          <a:cs typeface="Times New Roman" panose="02020603050405020304" pitchFamily="18" charset="0"/>
                        </a:rPr>
                        <a:t>0.1551</a:t>
                      </a:r>
                      <a:endParaRPr lang="en-US" sz="1200" b="0" i="0">
                        <a:effectLst/>
                        <a:latin typeface="Times New Roman" panose="02020603050405020304" pitchFamily="18" charset="0"/>
                        <a:ea typeface="Batang" panose="02030600000101010101" pitchFamily="18" charset="-127"/>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tcPr>
                </a:tc>
                <a:tc>
                  <a:txBody>
                    <a:bodyPr/>
                    <a:lstStyle/>
                    <a:p>
                      <a:pPr marL="0" marR="0" indent="0" algn="ctr">
                        <a:spcBef>
                          <a:spcPts val="0"/>
                        </a:spcBef>
                        <a:spcAft>
                          <a:spcPts val="0"/>
                        </a:spcAft>
                      </a:pPr>
                      <a:r>
                        <a:rPr lang="ro-RO" sz="1200" b="0" i="0">
                          <a:solidFill>
                            <a:srgbClr val="000000"/>
                          </a:solidFill>
                          <a:effectLst/>
                          <a:latin typeface="Times New Roman" panose="02020603050405020304" pitchFamily="18" charset="0"/>
                          <a:ea typeface="Batang" panose="02030600000101010101" pitchFamily="18" charset="-127"/>
                          <a:cs typeface="Times New Roman" panose="02020603050405020304" pitchFamily="18" charset="0"/>
                        </a:rPr>
                        <a:t>0.0129</a:t>
                      </a:r>
                      <a:endParaRPr lang="en-US" sz="1200" b="0" i="0">
                        <a:effectLst/>
                        <a:latin typeface="Times New Roman" panose="02020603050405020304" pitchFamily="18" charset="0"/>
                        <a:ea typeface="Batang" panose="02030600000101010101" pitchFamily="18" charset="-127"/>
                        <a:cs typeface="Times New Roman" panose="02020603050405020304" pitchFamily="18" charset="0"/>
                      </a:endParaRPr>
                    </a:p>
                  </a:txBody>
                  <a:tcPr marL="68580" marR="68580" marT="0" marB="0" anchor="ctr"/>
                </a:tc>
                <a:tc>
                  <a:txBody>
                    <a:bodyPr/>
                    <a:lstStyle/>
                    <a:p>
                      <a:pPr marL="0" marR="0" indent="0" algn="ctr">
                        <a:spcBef>
                          <a:spcPts val="0"/>
                        </a:spcBef>
                        <a:spcAft>
                          <a:spcPts val="0"/>
                        </a:spcAft>
                      </a:pPr>
                      <a:r>
                        <a:rPr lang="ro-RO" sz="1200" b="0" i="0">
                          <a:solidFill>
                            <a:srgbClr val="000000"/>
                          </a:solidFill>
                          <a:effectLst/>
                          <a:latin typeface="Times New Roman" panose="02020603050405020304" pitchFamily="18" charset="0"/>
                          <a:ea typeface="Batang" panose="02030600000101010101" pitchFamily="18" charset="-127"/>
                          <a:cs typeface="Times New Roman" panose="02020603050405020304" pitchFamily="18" charset="0"/>
                        </a:rPr>
                        <a:t>1.6608e-04</a:t>
                      </a:r>
                      <a:endParaRPr lang="en-US" sz="1200" b="0" i="0">
                        <a:effectLst/>
                        <a:latin typeface="Times New Roman" panose="02020603050405020304" pitchFamily="18" charset="0"/>
                        <a:ea typeface="Batang" panose="02030600000101010101" pitchFamily="18" charset="-127"/>
                        <a:cs typeface="Times New Roman" panose="02020603050405020304" pitchFamily="18" charset="0"/>
                      </a:endParaRPr>
                    </a:p>
                  </a:txBody>
                  <a:tcPr marL="68580" marR="68580" marT="0" marB="0" anchor="ctr"/>
                </a:tc>
                <a:extLst>
                  <a:ext uri="{0D108BD9-81ED-4DB2-BD59-A6C34878D82A}">
                    <a16:rowId xmlns:a16="http://schemas.microsoft.com/office/drawing/2014/main" val="2737226003"/>
                  </a:ext>
                </a:extLst>
              </a:tr>
              <a:tr h="475857">
                <a:tc>
                  <a:txBody>
                    <a:bodyPr/>
                    <a:lstStyle/>
                    <a:p>
                      <a:pPr marL="0" marR="0" algn="ctr">
                        <a:spcBef>
                          <a:spcPts val="0"/>
                        </a:spcBef>
                        <a:spcAft>
                          <a:spcPts val="0"/>
                        </a:spcAft>
                      </a:pPr>
                      <a:r>
                        <a:rPr lang="ro-RO" sz="1100" noProof="0" dirty="0">
                          <a:effectLst/>
                          <a:latin typeface="Times New Roman" panose="02020603050405020304" pitchFamily="18" charset="0"/>
                          <a:cs typeface="Times New Roman" panose="02020603050405020304" pitchFamily="18" charset="0"/>
                        </a:rPr>
                        <a:t>Celiac</a:t>
                      </a:r>
                      <a:endParaRPr lang="ro-RO" sz="1100" noProof="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lnR w="12700" cap="flat" cmpd="sng" algn="ctr">
                      <a:solidFill>
                        <a:schemeClr val="tx1"/>
                      </a:solidFill>
                      <a:prstDash val="solid"/>
                      <a:round/>
                      <a:headEnd type="none" w="med" len="med"/>
                      <a:tailEnd type="none" w="med" len="med"/>
                    </a:lnR>
                    <a:solidFill>
                      <a:schemeClr val="bg1"/>
                    </a:solidFill>
                  </a:tcPr>
                </a:tc>
                <a:tc>
                  <a:txBody>
                    <a:bodyPr/>
                    <a:lstStyle/>
                    <a:p>
                      <a:pPr marL="0" marR="0" indent="0" algn="ctr">
                        <a:spcBef>
                          <a:spcPts val="0"/>
                        </a:spcBef>
                        <a:spcAft>
                          <a:spcPts val="0"/>
                        </a:spcAft>
                      </a:pPr>
                      <a:r>
                        <a:rPr lang="ro-RO" sz="1200" b="0" i="0">
                          <a:solidFill>
                            <a:srgbClr val="000000"/>
                          </a:solidFill>
                          <a:effectLst/>
                          <a:latin typeface="Times New Roman" panose="02020603050405020304" pitchFamily="18" charset="0"/>
                          <a:ea typeface="Batang" panose="02030600000101010101" pitchFamily="18" charset="-127"/>
                          <a:cs typeface="Times New Roman" panose="02020603050405020304" pitchFamily="18" charset="0"/>
                        </a:rPr>
                        <a:t>0.1654</a:t>
                      </a:r>
                      <a:endParaRPr lang="en-US" sz="1200" b="0" i="0">
                        <a:effectLst/>
                        <a:latin typeface="Times New Roman" panose="02020603050405020304" pitchFamily="18" charset="0"/>
                        <a:ea typeface="Batang" panose="02030600000101010101" pitchFamily="18" charset="-127"/>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tcPr>
                </a:tc>
                <a:tc>
                  <a:txBody>
                    <a:bodyPr/>
                    <a:lstStyle/>
                    <a:p>
                      <a:pPr marL="0" marR="0" indent="0" algn="ctr">
                        <a:spcBef>
                          <a:spcPts val="0"/>
                        </a:spcBef>
                        <a:spcAft>
                          <a:spcPts val="0"/>
                        </a:spcAft>
                      </a:pPr>
                      <a:r>
                        <a:rPr lang="ro-RO" sz="1200" b="0" i="0">
                          <a:solidFill>
                            <a:srgbClr val="000000"/>
                          </a:solidFill>
                          <a:effectLst/>
                          <a:latin typeface="Times New Roman" panose="02020603050405020304" pitchFamily="18" charset="0"/>
                          <a:ea typeface="Batang" panose="02030600000101010101" pitchFamily="18" charset="-127"/>
                          <a:cs typeface="Times New Roman" panose="02020603050405020304" pitchFamily="18" charset="0"/>
                        </a:rPr>
                        <a:t>0.0245</a:t>
                      </a:r>
                      <a:endParaRPr lang="en-US" sz="1200" b="0" i="0">
                        <a:effectLst/>
                        <a:latin typeface="Times New Roman" panose="02020603050405020304" pitchFamily="18" charset="0"/>
                        <a:ea typeface="Batang" panose="02030600000101010101" pitchFamily="18" charset="-127"/>
                        <a:cs typeface="Times New Roman" panose="02020603050405020304" pitchFamily="18" charset="0"/>
                      </a:endParaRPr>
                    </a:p>
                  </a:txBody>
                  <a:tcPr marL="68580" marR="68580" marT="0" marB="0" anchor="ctr"/>
                </a:tc>
                <a:tc>
                  <a:txBody>
                    <a:bodyPr/>
                    <a:lstStyle/>
                    <a:p>
                      <a:pPr marL="0" marR="0" indent="0" algn="ctr">
                        <a:spcBef>
                          <a:spcPts val="0"/>
                        </a:spcBef>
                        <a:spcAft>
                          <a:spcPts val="0"/>
                        </a:spcAft>
                      </a:pPr>
                      <a:r>
                        <a:rPr lang="ro-RO" sz="1200" b="0" i="0" dirty="0">
                          <a:solidFill>
                            <a:srgbClr val="000000"/>
                          </a:solidFill>
                          <a:effectLst/>
                          <a:latin typeface="Times New Roman" panose="02020603050405020304" pitchFamily="18" charset="0"/>
                          <a:ea typeface="Batang" panose="02030600000101010101" pitchFamily="18" charset="-127"/>
                          <a:cs typeface="Times New Roman" panose="02020603050405020304" pitchFamily="18" charset="0"/>
                        </a:rPr>
                        <a:t>5.9790e-04</a:t>
                      </a:r>
                      <a:endParaRPr lang="en-US" sz="1200" b="0" i="0" dirty="0">
                        <a:effectLst/>
                        <a:latin typeface="Times New Roman" panose="02020603050405020304" pitchFamily="18" charset="0"/>
                        <a:ea typeface="Batang" panose="02030600000101010101" pitchFamily="18" charset="-127"/>
                        <a:cs typeface="Times New Roman" panose="02020603050405020304" pitchFamily="18" charset="0"/>
                      </a:endParaRPr>
                    </a:p>
                  </a:txBody>
                  <a:tcPr marL="68580" marR="68580" marT="0" marB="0" anchor="ctr"/>
                </a:tc>
                <a:extLst>
                  <a:ext uri="{0D108BD9-81ED-4DB2-BD59-A6C34878D82A}">
                    <a16:rowId xmlns:a16="http://schemas.microsoft.com/office/drawing/2014/main" val="3242535165"/>
                  </a:ext>
                </a:extLst>
              </a:tr>
            </a:tbl>
          </a:graphicData>
        </a:graphic>
      </p:graphicFrame>
      <p:sp>
        <p:nvSpPr>
          <p:cNvPr id="10" name="CasetăText 9">
            <a:extLst>
              <a:ext uri="{FF2B5EF4-FFF2-40B4-BE49-F238E27FC236}">
                <a16:creationId xmlns:a16="http://schemas.microsoft.com/office/drawing/2014/main" id="{657783F0-6012-4821-B58E-9B95D340EC76}"/>
              </a:ext>
            </a:extLst>
          </p:cNvPr>
          <p:cNvSpPr txBox="1"/>
          <p:nvPr/>
        </p:nvSpPr>
        <p:spPr>
          <a:xfrm>
            <a:off x="7405461" y="2073897"/>
            <a:ext cx="3812435" cy="369332"/>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Ce </a:t>
            </a:r>
            <a:r>
              <a:rPr lang="en-US" dirty="0" err="1">
                <a:latin typeface="Times New Roman" panose="02020603050405020304" pitchFamily="18" charset="0"/>
                <a:cs typeface="Times New Roman" panose="02020603050405020304" pitchFamily="18" charset="0"/>
              </a:rPr>
              <a:t>vede</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calculatorul</a:t>
            </a:r>
            <a:r>
              <a:rPr lang="en-US" dirty="0">
                <a:latin typeface="Times New Roman" panose="02020603050405020304" pitchFamily="18" charset="0"/>
                <a:cs typeface="Times New Roman" panose="02020603050405020304" pitchFamily="18" charset="0"/>
              </a:rPr>
              <a:t>:</a:t>
            </a:r>
            <a:endParaRPr lang="ro-RO" dirty="0">
              <a:latin typeface="Times New Roman" panose="02020603050405020304" pitchFamily="18" charset="0"/>
              <a:cs typeface="Times New Roman" panose="02020603050405020304" pitchFamily="18" charset="0"/>
            </a:endParaRPr>
          </a:p>
        </p:txBody>
      </p:sp>
      <p:pic>
        <p:nvPicPr>
          <p:cNvPr id="12" name="Imagine 11">
            <a:extLst>
              <a:ext uri="{FF2B5EF4-FFF2-40B4-BE49-F238E27FC236}">
                <a16:creationId xmlns:a16="http://schemas.microsoft.com/office/drawing/2014/main" id="{59AA9EC5-868C-4AAC-9E24-2F516D638A7F}"/>
              </a:ext>
            </a:extLst>
          </p:cNvPr>
          <p:cNvPicPr/>
          <p:nvPr/>
        </p:nvPicPr>
        <p:blipFill>
          <a:blip r:embed="rId3"/>
          <a:stretch>
            <a:fillRect/>
          </a:stretch>
        </p:blipFill>
        <p:spPr>
          <a:xfrm>
            <a:off x="838200" y="2535099"/>
            <a:ext cx="5486400" cy="3162935"/>
          </a:xfrm>
          <a:prstGeom prst="rect">
            <a:avLst/>
          </a:prstGeom>
        </p:spPr>
      </p:pic>
    </p:spTree>
    <p:extLst>
      <p:ext uri="{BB962C8B-B14F-4D97-AF65-F5344CB8AC3E}">
        <p14:creationId xmlns:p14="http://schemas.microsoft.com/office/powerpoint/2010/main" val="427095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childTnLst>
                                </p:cTn>
                              </p:par>
                              <p:par>
                                <p:cTn id="12" presetID="10" presetClass="entr" presetSubtype="0" fill="hold" nodeType="with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childTnLst>
                          </p:cTn>
                        </p:par>
                        <p:par>
                          <p:cTn id="20" fill="hold">
                            <p:stCondLst>
                              <p:cond delay="500"/>
                            </p:stCondLst>
                            <p:childTnLst>
                              <p:par>
                                <p:cTn id="21" presetID="10" presetClass="entr" presetSubtype="0" fill="hold" nodeType="after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u 1">
            <a:extLst>
              <a:ext uri="{FF2B5EF4-FFF2-40B4-BE49-F238E27FC236}">
                <a16:creationId xmlns:a16="http://schemas.microsoft.com/office/drawing/2014/main" id="{403A7DCB-E92C-4CF8-8DA7-A4C67B2F99BC}"/>
              </a:ext>
            </a:extLst>
          </p:cNvPr>
          <p:cNvSpPr>
            <a:spLocks noGrp="1"/>
          </p:cNvSpPr>
          <p:nvPr>
            <p:ph type="title"/>
          </p:nvPr>
        </p:nvSpPr>
        <p:spPr/>
        <p:txBody>
          <a:bodyPr>
            <a:normAutofit/>
          </a:bodyPr>
          <a:lstStyle/>
          <a:p>
            <a:pPr algn="ctr"/>
            <a:r>
              <a:rPr lang="ro-RO" dirty="0">
                <a:latin typeface="Times New Roman" panose="02020603050405020304" pitchFamily="18" charset="0"/>
                <a:cs typeface="Times New Roman" panose="02020603050405020304" pitchFamily="18" charset="0"/>
              </a:rPr>
              <a:t>Dar cum funcționează?</a:t>
            </a:r>
            <a:br>
              <a:rPr lang="en-US" dirty="0">
                <a:latin typeface="Times New Roman" panose="02020603050405020304" pitchFamily="18" charset="0"/>
                <a:cs typeface="Times New Roman" panose="02020603050405020304" pitchFamily="18" charset="0"/>
              </a:rPr>
            </a:br>
            <a:r>
              <a:rPr lang="ro-RO" dirty="0">
                <a:latin typeface="Times New Roman" panose="02020603050405020304" pitchFamily="18" charset="0"/>
                <a:cs typeface="Times New Roman" panose="02020603050405020304" pitchFamily="18" charset="0"/>
              </a:rPr>
              <a:t>Analiza datelor: Variația filtrului</a:t>
            </a:r>
            <a:r>
              <a:rPr lang="en-US" dirty="0">
                <a:latin typeface="Times New Roman" panose="02020603050405020304" pitchFamily="18" charset="0"/>
                <a:cs typeface="Times New Roman" panose="02020603050405020304" pitchFamily="18" charset="0"/>
              </a:rPr>
              <a:t> Sobel</a:t>
            </a:r>
            <a:endParaRPr lang="ro-RO" dirty="0"/>
          </a:p>
        </p:txBody>
      </p:sp>
      <p:graphicFrame>
        <p:nvGraphicFramePr>
          <p:cNvPr id="6" name="Tabel 5">
            <a:extLst>
              <a:ext uri="{FF2B5EF4-FFF2-40B4-BE49-F238E27FC236}">
                <a16:creationId xmlns:a16="http://schemas.microsoft.com/office/drawing/2014/main" id="{74BA651E-393C-4889-9F22-082D38E1C7EC}"/>
              </a:ext>
            </a:extLst>
          </p:cNvPr>
          <p:cNvGraphicFramePr>
            <a:graphicFrameLocks noGrp="1"/>
          </p:cNvGraphicFramePr>
          <p:nvPr>
            <p:extLst>
              <p:ext uri="{D42A27DB-BD31-4B8C-83A1-F6EECF244321}">
                <p14:modId xmlns:p14="http://schemas.microsoft.com/office/powerpoint/2010/main" val="2661286822"/>
              </p:ext>
            </p:extLst>
          </p:nvPr>
        </p:nvGraphicFramePr>
        <p:xfrm>
          <a:off x="838200" y="5751195"/>
          <a:ext cx="1440581" cy="741680"/>
        </p:xfrm>
        <a:graphic>
          <a:graphicData uri="http://schemas.openxmlformats.org/drawingml/2006/table">
            <a:tbl>
              <a:tblPr firstRow="1" bandRow="1">
                <a:tableStyleId>{2D5ABB26-0587-4C30-8999-92F81FD0307C}</a:tableStyleId>
              </a:tblPr>
              <a:tblGrid>
                <a:gridCol w="208280">
                  <a:extLst>
                    <a:ext uri="{9D8B030D-6E8A-4147-A177-3AD203B41FA5}">
                      <a16:colId xmlns:a16="http://schemas.microsoft.com/office/drawing/2014/main" val="3070833128"/>
                    </a:ext>
                  </a:extLst>
                </a:gridCol>
                <a:gridCol w="1232301">
                  <a:extLst>
                    <a:ext uri="{9D8B030D-6E8A-4147-A177-3AD203B41FA5}">
                      <a16:colId xmlns:a16="http://schemas.microsoft.com/office/drawing/2014/main" val="1362416028"/>
                    </a:ext>
                  </a:extLst>
                </a:gridCol>
              </a:tblGrid>
              <a:tr h="370840">
                <a:tc>
                  <a:txBody>
                    <a:bodyPr/>
                    <a:lstStyle/>
                    <a:p>
                      <a:endParaRPr lang="ro-RO" dirty="0"/>
                    </a:p>
                  </a:txBody>
                  <a:tcPr>
                    <a:solidFill>
                      <a:srgbClr val="0070C0"/>
                    </a:solidFill>
                  </a:tcPr>
                </a:tc>
                <a:tc>
                  <a:txBody>
                    <a:bodyPr/>
                    <a:lstStyle/>
                    <a:p>
                      <a:r>
                        <a:rPr lang="en-US" dirty="0">
                          <a:latin typeface="Times New Roman" panose="02020603050405020304" pitchFamily="18" charset="0"/>
                          <a:ea typeface="Tahoma" panose="020B0604030504040204" pitchFamily="34" charset="0"/>
                          <a:cs typeface="Times New Roman" panose="02020603050405020304" pitchFamily="18" charset="0"/>
                        </a:rPr>
                        <a:t>Celiac</a:t>
                      </a:r>
                      <a:endParaRPr lang="ro-RO" dirty="0">
                        <a:latin typeface="Times New Roman" panose="02020603050405020304" pitchFamily="18" charset="0"/>
                        <a:ea typeface="Tahoma" panose="020B0604030504040204" pitchFamily="34" charset="0"/>
                        <a:cs typeface="Times New Roman" panose="02020603050405020304" pitchFamily="18" charset="0"/>
                      </a:endParaRPr>
                    </a:p>
                  </a:txBody>
                  <a:tcPr/>
                </a:tc>
                <a:extLst>
                  <a:ext uri="{0D108BD9-81ED-4DB2-BD59-A6C34878D82A}">
                    <a16:rowId xmlns:a16="http://schemas.microsoft.com/office/drawing/2014/main" val="161472507"/>
                  </a:ext>
                </a:extLst>
              </a:tr>
              <a:tr h="370840">
                <a:tc>
                  <a:txBody>
                    <a:bodyPr/>
                    <a:lstStyle/>
                    <a:p>
                      <a:endParaRPr lang="ro-RO" dirty="0"/>
                    </a:p>
                  </a:txBody>
                  <a:tcPr>
                    <a:solidFill>
                      <a:srgbClr val="FF0000"/>
                    </a:solidFill>
                  </a:tcPr>
                </a:tc>
                <a:tc>
                  <a:txBody>
                    <a:bodyPr/>
                    <a:lstStyle/>
                    <a:p>
                      <a:r>
                        <a:rPr lang="ro-RO" noProof="0" dirty="0">
                          <a:latin typeface="Times New Roman" panose="02020603050405020304" pitchFamily="18" charset="0"/>
                          <a:ea typeface="Tahoma" panose="020B0604030504040204" pitchFamily="34" charset="0"/>
                          <a:cs typeface="Times New Roman" panose="02020603050405020304" pitchFamily="18" charset="0"/>
                        </a:rPr>
                        <a:t>Sănătos</a:t>
                      </a:r>
                      <a:endParaRPr lang="ro-RO" dirty="0">
                        <a:latin typeface="Times New Roman" panose="02020603050405020304" pitchFamily="18" charset="0"/>
                        <a:ea typeface="Tahoma" panose="020B0604030504040204" pitchFamily="34" charset="0"/>
                        <a:cs typeface="Times New Roman" panose="02020603050405020304" pitchFamily="18" charset="0"/>
                      </a:endParaRPr>
                    </a:p>
                  </a:txBody>
                  <a:tcPr/>
                </a:tc>
                <a:extLst>
                  <a:ext uri="{0D108BD9-81ED-4DB2-BD59-A6C34878D82A}">
                    <a16:rowId xmlns:a16="http://schemas.microsoft.com/office/drawing/2014/main" val="3988243039"/>
                  </a:ext>
                </a:extLst>
              </a:tr>
            </a:tbl>
          </a:graphicData>
        </a:graphic>
      </p:graphicFrame>
      <p:sp>
        <p:nvSpPr>
          <p:cNvPr id="7" name="CasetăText 6">
            <a:extLst>
              <a:ext uri="{FF2B5EF4-FFF2-40B4-BE49-F238E27FC236}">
                <a16:creationId xmlns:a16="http://schemas.microsoft.com/office/drawing/2014/main" id="{76298127-FF52-46BF-BA5F-313945799C69}"/>
              </a:ext>
            </a:extLst>
          </p:cNvPr>
          <p:cNvSpPr txBox="1"/>
          <p:nvPr/>
        </p:nvSpPr>
        <p:spPr>
          <a:xfrm>
            <a:off x="838201" y="2073897"/>
            <a:ext cx="5486399" cy="369332"/>
          </a:xfrm>
          <a:prstGeom prst="rect">
            <a:avLst/>
          </a:prstGeom>
          <a:noFill/>
        </p:spPr>
        <p:txBody>
          <a:bodyPr wrap="square" rtlCol="0">
            <a:spAutoFit/>
          </a:bodyPr>
          <a:lstStyle/>
          <a:p>
            <a:pPr algn="ctr"/>
            <a:r>
              <a:rPr lang="ro-RO" dirty="0">
                <a:latin typeface="Times New Roman" panose="02020603050405020304" pitchFamily="18" charset="0"/>
                <a:cs typeface="Times New Roman" panose="02020603050405020304" pitchFamily="18" charset="0"/>
              </a:rPr>
              <a:t>Ce vedem noi:</a:t>
            </a:r>
          </a:p>
        </p:txBody>
      </p:sp>
      <p:graphicFrame>
        <p:nvGraphicFramePr>
          <p:cNvPr id="8" name="Tabel 7">
            <a:extLst>
              <a:ext uri="{FF2B5EF4-FFF2-40B4-BE49-F238E27FC236}">
                <a16:creationId xmlns:a16="http://schemas.microsoft.com/office/drawing/2014/main" id="{C9505027-3B4A-482F-ADF6-BACA8151C755}"/>
              </a:ext>
            </a:extLst>
          </p:cNvPr>
          <p:cNvGraphicFramePr>
            <a:graphicFrameLocks noGrp="1"/>
          </p:cNvGraphicFramePr>
          <p:nvPr>
            <p:extLst>
              <p:ext uri="{D42A27DB-BD31-4B8C-83A1-F6EECF244321}">
                <p14:modId xmlns:p14="http://schemas.microsoft.com/office/powerpoint/2010/main" val="416169671"/>
              </p:ext>
            </p:extLst>
          </p:nvPr>
        </p:nvGraphicFramePr>
        <p:xfrm>
          <a:off x="7405462" y="3429000"/>
          <a:ext cx="3812436" cy="1375135"/>
        </p:xfrm>
        <a:graphic>
          <a:graphicData uri="http://schemas.openxmlformats.org/drawingml/2006/table">
            <a:tbl>
              <a:tblPr firstRow="1" firstCol="1" bandRow="1">
                <a:tableStyleId>{9D7B26C5-4107-4FEC-AEDC-1716B250A1EF}</a:tableStyleId>
              </a:tblPr>
              <a:tblGrid>
                <a:gridCol w="916330">
                  <a:extLst>
                    <a:ext uri="{9D8B030D-6E8A-4147-A177-3AD203B41FA5}">
                      <a16:colId xmlns:a16="http://schemas.microsoft.com/office/drawing/2014/main" val="54973064"/>
                    </a:ext>
                  </a:extLst>
                </a:gridCol>
                <a:gridCol w="874857">
                  <a:extLst>
                    <a:ext uri="{9D8B030D-6E8A-4147-A177-3AD203B41FA5}">
                      <a16:colId xmlns:a16="http://schemas.microsoft.com/office/drawing/2014/main" val="1199832617"/>
                    </a:ext>
                  </a:extLst>
                </a:gridCol>
                <a:gridCol w="1020406">
                  <a:extLst>
                    <a:ext uri="{9D8B030D-6E8A-4147-A177-3AD203B41FA5}">
                      <a16:colId xmlns:a16="http://schemas.microsoft.com/office/drawing/2014/main" val="1627037467"/>
                    </a:ext>
                  </a:extLst>
                </a:gridCol>
                <a:gridCol w="1000843">
                  <a:extLst>
                    <a:ext uri="{9D8B030D-6E8A-4147-A177-3AD203B41FA5}">
                      <a16:colId xmlns:a16="http://schemas.microsoft.com/office/drawing/2014/main" val="3880622228"/>
                    </a:ext>
                  </a:extLst>
                </a:gridCol>
              </a:tblGrid>
              <a:tr h="423421">
                <a:tc>
                  <a:txBody>
                    <a:bodyPr/>
                    <a:lstStyle/>
                    <a:p>
                      <a:pPr marL="0" marR="0" algn="ctr">
                        <a:spcBef>
                          <a:spcPts val="0"/>
                        </a:spcBef>
                        <a:spcAft>
                          <a:spcPts val="0"/>
                        </a:spcAft>
                      </a:pPr>
                      <a:r>
                        <a:rPr lang="ro-RO" sz="1100" noProof="0" dirty="0">
                          <a:effectLst/>
                          <a:latin typeface="Times New Roman" panose="02020603050405020304" pitchFamily="18" charset="0"/>
                          <a:cs typeface="Times New Roman" panose="02020603050405020304" pitchFamily="18" charset="0"/>
                        </a:rPr>
                        <a:t>Pacient </a:t>
                      </a:r>
                      <a:endParaRPr lang="ro-RO" sz="1100" noProof="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solidFill>
                      <a:schemeClr val="bg1"/>
                    </a:solidFill>
                  </a:tcPr>
                </a:tc>
                <a:tc>
                  <a:txBody>
                    <a:bodyPr/>
                    <a:lstStyle/>
                    <a:p>
                      <a:pPr marL="0" marR="0" algn="ctr">
                        <a:spcBef>
                          <a:spcPts val="0"/>
                        </a:spcBef>
                        <a:spcAft>
                          <a:spcPts val="0"/>
                        </a:spcAft>
                      </a:pPr>
                      <a:r>
                        <a:rPr lang="ro-RO" sz="1100" noProof="0" dirty="0">
                          <a:effectLst/>
                          <a:latin typeface="Times New Roman" panose="02020603050405020304" pitchFamily="18" charset="0"/>
                          <a:cs typeface="Times New Roman" panose="02020603050405020304" pitchFamily="18" charset="0"/>
                        </a:rPr>
                        <a:t>Media</a:t>
                      </a:r>
                      <a:endParaRPr lang="ro-RO" sz="1100" noProof="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ro-RO" sz="1100" noProof="0" dirty="0" err="1">
                          <a:effectLst/>
                          <a:latin typeface="Times New Roman" panose="02020603050405020304" pitchFamily="18" charset="0"/>
                          <a:cs typeface="Times New Roman" panose="02020603050405020304" pitchFamily="18" charset="0"/>
                        </a:rPr>
                        <a:t>Deviatia</a:t>
                      </a:r>
                      <a:r>
                        <a:rPr lang="ro-RO" sz="1100" noProof="0" dirty="0">
                          <a:effectLst/>
                          <a:latin typeface="Times New Roman" panose="02020603050405020304" pitchFamily="18" charset="0"/>
                          <a:cs typeface="Times New Roman" panose="02020603050405020304" pitchFamily="18" charset="0"/>
                        </a:rPr>
                        <a:t> Standard</a:t>
                      </a:r>
                      <a:endParaRPr lang="ro-RO" sz="1100" noProof="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ro-RO" sz="1100" noProof="0" dirty="0" err="1">
                          <a:effectLst/>
                          <a:latin typeface="Times New Roman" panose="02020603050405020304" pitchFamily="18" charset="0"/>
                          <a:cs typeface="Times New Roman" panose="02020603050405020304" pitchFamily="18" charset="0"/>
                        </a:rPr>
                        <a:t>Variatia</a:t>
                      </a:r>
                      <a:endParaRPr lang="ro-RO" sz="1100" noProof="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357115737"/>
                  </a:ext>
                </a:extLst>
              </a:tr>
              <a:tr h="475857">
                <a:tc>
                  <a:txBody>
                    <a:bodyPr/>
                    <a:lstStyle/>
                    <a:p>
                      <a:pPr marL="0" marR="0" algn="ctr">
                        <a:spcBef>
                          <a:spcPts val="0"/>
                        </a:spcBef>
                        <a:spcAft>
                          <a:spcPts val="0"/>
                        </a:spcAft>
                      </a:pPr>
                      <a:r>
                        <a:rPr lang="ro-RO" sz="1100" noProof="0" dirty="0">
                          <a:effectLst/>
                          <a:latin typeface="Times New Roman" panose="02020603050405020304" pitchFamily="18" charset="0"/>
                          <a:cs typeface="Times New Roman" panose="02020603050405020304" pitchFamily="18" charset="0"/>
                        </a:rPr>
                        <a:t>Sănătos</a:t>
                      </a:r>
                      <a:endParaRPr lang="ro-RO" sz="1100" noProof="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lnR w="12700" cap="flat" cmpd="sng" algn="ctr">
                      <a:solidFill>
                        <a:schemeClr val="tx1"/>
                      </a:solidFill>
                      <a:prstDash val="solid"/>
                      <a:round/>
                      <a:headEnd type="none" w="med" len="med"/>
                      <a:tailEnd type="none" w="med" len="med"/>
                    </a:lnR>
                    <a:solidFill>
                      <a:schemeClr val="bg1"/>
                    </a:solidFill>
                  </a:tcPr>
                </a:tc>
                <a:tc>
                  <a:txBody>
                    <a:bodyPr/>
                    <a:lstStyle/>
                    <a:p>
                      <a:pPr marL="0" marR="0" indent="0" algn="ctr">
                        <a:spcBef>
                          <a:spcPts val="0"/>
                        </a:spcBef>
                        <a:spcAft>
                          <a:spcPts val="0"/>
                        </a:spcAft>
                      </a:pPr>
                      <a:r>
                        <a:rPr lang="ro-RO" sz="1200" b="0" i="0">
                          <a:effectLst/>
                          <a:latin typeface="Times New Roman" panose="02020603050405020304" pitchFamily="18" charset="0"/>
                          <a:ea typeface="Batang" panose="02030600000101010101" pitchFamily="18" charset="-127"/>
                          <a:cs typeface="Times New Roman" panose="02020603050405020304" pitchFamily="18" charset="0"/>
                        </a:rPr>
                        <a:t>6.9742e+04</a:t>
                      </a:r>
                      <a:endParaRPr lang="en-US" sz="1200" b="0" i="0">
                        <a:effectLst/>
                        <a:latin typeface="Times New Roman" panose="02020603050405020304" pitchFamily="18" charset="0"/>
                        <a:ea typeface="Batang" panose="02030600000101010101" pitchFamily="18" charset="-127"/>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tcPr>
                </a:tc>
                <a:tc>
                  <a:txBody>
                    <a:bodyPr/>
                    <a:lstStyle/>
                    <a:p>
                      <a:pPr marL="0" marR="0" indent="0" algn="ctr">
                        <a:spcBef>
                          <a:spcPts val="0"/>
                        </a:spcBef>
                        <a:spcAft>
                          <a:spcPts val="0"/>
                        </a:spcAft>
                      </a:pPr>
                      <a:r>
                        <a:rPr lang="ro-RO" sz="1200" b="0" i="0">
                          <a:solidFill>
                            <a:srgbClr val="000000"/>
                          </a:solidFill>
                          <a:effectLst/>
                          <a:latin typeface="Times New Roman" panose="02020603050405020304" pitchFamily="18" charset="0"/>
                          <a:ea typeface="Batang" panose="02030600000101010101" pitchFamily="18" charset="-127"/>
                          <a:cs typeface="Times New Roman" panose="02020603050405020304" pitchFamily="18" charset="0"/>
                        </a:rPr>
                        <a:t>9.0348e+03</a:t>
                      </a:r>
                      <a:endParaRPr lang="en-US" sz="1200" b="0" i="0">
                        <a:effectLst/>
                        <a:latin typeface="Times New Roman" panose="02020603050405020304" pitchFamily="18" charset="0"/>
                        <a:ea typeface="Batang" panose="02030600000101010101" pitchFamily="18" charset="-127"/>
                        <a:cs typeface="Times New Roman" panose="02020603050405020304" pitchFamily="18" charset="0"/>
                      </a:endParaRPr>
                    </a:p>
                  </a:txBody>
                  <a:tcPr marL="68580" marR="68580" marT="0" marB="0" anchor="ctr"/>
                </a:tc>
                <a:tc>
                  <a:txBody>
                    <a:bodyPr/>
                    <a:lstStyle/>
                    <a:p>
                      <a:pPr marL="0" marR="0" indent="0" algn="ctr">
                        <a:spcBef>
                          <a:spcPts val="0"/>
                        </a:spcBef>
                        <a:spcAft>
                          <a:spcPts val="0"/>
                        </a:spcAft>
                      </a:pPr>
                      <a:r>
                        <a:rPr lang="ro-RO" sz="1200" b="0" i="0" dirty="0">
                          <a:solidFill>
                            <a:srgbClr val="000000"/>
                          </a:solidFill>
                          <a:effectLst/>
                          <a:latin typeface="Times New Roman" panose="02020603050405020304" pitchFamily="18" charset="0"/>
                          <a:ea typeface="Batang" panose="02030600000101010101" pitchFamily="18" charset="-127"/>
                          <a:cs typeface="Times New Roman" panose="02020603050405020304" pitchFamily="18" charset="0"/>
                        </a:rPr>
                        <a:t>8.1628e+07</a:t>
                      </a:r>
                      <a:endParaRPr lang="en-US" sz="1200" b="0" i="0" dirty="0">
                        <a:effectLst/>
                        <a:latin typeface="Times New Roman" panose="02020603050405020304" pitchFamily="18" charset="0"/>
                        <a:ea typeface="Batang" panose="02030600000101010101" pitchFamily="18" charset="-127"/>
                        <a:cs typeface="Times New Roman" panose="02020603050405020304" pitchFamily="18" charset="0"/>
                      </a:endParaRPr>
                    </a:p>
                  </a:txBody>
                  <a:tcPr marL="68580" marR="68580" marT="0" marB="0" anchor="ctr"/>
                </a:tc>
                <a:extLst>
                  <a:ext uri="{0D108BD9-81ED-4DB2-BD59-A6C34878D82A}">
                    <a16:rowId xmlns:a16="http://schemas.microsoft.com/office/drawing/2014/main" val="2737226003"/>
                  </a:ext>
                </a:extLst>
              </a:tr>
              <a:tr h="475857">
                <a:tc>
                  <a:txBody>
                    <a:bodyPr/>
                    <a:lstStyle/>
                    <a:p>
                      <a:pPr marL="0" marR="0" algn="ctr">
                        <a:spcBef>
                          <a:spcPts val="0"/>
                        </a:spcBef>
                        <a:spcAft>
                          <a:spcPts val="0"/>
                        </a:spcAft>
                      </a:pPr>
                      <a:r>
                        <a:rPr lang="ro-RO" sz="1100" noProof="0" dirty="0">
                          <a:effectLst/>
                          <a:latin typeface="Times New Roman" panose="02020603050405020304" pitchFamily="18" charset="0"/>
                          <a:cs typeface="Times New Roman" panose="02020603050405020304" pitchFamily="18" charset="0"/>
                        </a:rPr>
                        <a:t>Celiac</a:t>
                      </a:r>
                      <a:endParaRPr lang="ro-RO" sz="1100" noProof="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lnR w="12700" cap="flat" cmpd="sng" algn="ctr">
                      <a:solidFill>
                        <a:schemeClr val="tx1"/>
                      </a:solidFill>
                      <a:prstDash val="solid"/>
                      <a:round/>
                      <a:headEnd type="none" w="med" len="med"/>
                      <a:tailEnd type="none" w="med" len="med"/>
                    </a:lnR>
                    <a:solidFill>
                      <a:schemeClr val="bg1"/>
                    </a:solidFill>
                  </a:tcPr>
                </a:tc>
                <a:tc>
                  <a:txBody>
                    <a:bodyPr/>
                    <a:lstStyle/>
                    <a:p>
                      <a:pPr marL="0" marR="0" indent="0" algn="ctr">
                        <a:spcBef>
                          <a:spcPts val="0"/>
                        </a:spcBef>
                        <a:spcAft>
                          <a:spcPts val="0"/>
                        </a:spcAft>
                      </a:pPr>
                      <a:r>
                        <a:rPr lang="ro-RO" sz="1200" b="0" i="0">
                          <a:solidFill>
                            <a:srgbClr val="000000"/>
                          </a:solidFill>
                          <a:effectLst/>
                          <a:latin typeface="Times New Roman" panose="02020603050405020304" pitchFamily="18" charset="0"/>
                          <a:ea typeface="Batang" panose="02030600000101010101" pitchFamily="18" charset="-127"/>
                          <a:cs typeface="Times New Roman" panose="02020603050405020304" pitchFamily="18" charset="0"/>
                        </a:rPr>
                        <a:t>1.7951e+05</a:t>
                      </a:r>
                      <a:endParaRPr lang="en-US" sz="1200" b="0" i="0">
                        <a:effectLst/>
                        <a:latin typeface="Times New Roman" panose="02020603050405020304" pitchFamily="18" charset="0"/>
                        <a:ea typeface="Batang" panose="02030600000101010101" pitchFamily="18" charset="-127"/>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tcPr>
                </a:tc>
                <a:tc>
                  <a:txBody>
                    <a:bodyPr/>
                    <a:lstStyle/>
                    <a:p>
                      <a:pPr marL="0" marR="0" indent="0" algn="ctr">
                        <a:spcBef>
                          <a:spcPts val="0"/>
                        </a:spcBef>
                        <a:spcAft>
                          <a:spcPts val="0"/>
                        </a:spcAft>
                      </a:pPr>
                      <a:r>
                        <a:rPr lang="ro-RO" sz="1200" b="0" i="0">
                          <a:solidFill>
                            <a:srgbClr val="000000"/>
                          </a:solidFill>
                          <a:effectLst/>
                          <a:latin typeface="Times New Roman" panose="02020603050405020304" pitchFamily="18" charset="0"/>
                          <a:ea typeface="Batang" panose="02030600000101010101" pitchFamily="18" charset="-127"/>
                          <a:cs typeface="Times New Roman" panose="02020603050405020304" pitchFamily="18" charset="0"/>
                        </a:rPr>
                        <a:t>2.0710e+04</a:t>
                      </a:r>
                      <a:endParaRPr lang="en-US" sz="1200" b="0" i="0">
                        <a:effectLst/>
                        <a:latin typeface="Times New Roman" panose="02020603050405020304" pitchFamily="18" charset="0"/>
                        <a:ea typeface="Batang" panose="02030600000101010101" pitchFamily="18" charset="-127"/>
                        <a:cs typeface="Times New Roman" panose="02020603050405020304" pitchFamily="18" charset="0"/>
                      </a:endParaRPr>
                    </a:p>
                  </a:txBody>
                  <a:tcPr marL="68580" marR="68580" marT="0" marB="0" anchor="ctr"/>
                </a:tc>
                <a:tc>
                  <a:txBody>
                    <a:bodyPr/>
                    <a:lstStyle/>
                    <a:p>
                      <a:pPr marL="0" marR="0" indent="0" algn="ctr">
                        <a:spcBef>
                          <a:spcPts val="0"/>
                        </a:spcBef>
                        <a:spcAft>
                          <a:spcPts val="0"/>
                        </a:spcAft>
                      </a:pPr>
                      <a:r>
                        <a:rPr lang="ro-RO" sz="1200" b="0" i="0" dirty="0">
                          <a:solidFill>
                            <a:srgbClr val="000000"/>
                          </a:solidFill>
                          <a:effectLst/>
                          <a:latin typeface="Times New Roman" panose="02020603050405020304" pitchFamily="18" charset="0"/>
                          <a:ea typeface="Batang" panose="02030600000101010101" pitchFamily="18" charset="-127"/>
                          <a:cs typeface="Times New Roman" panose="02020603050405020304" pitchFamily="18" charset="0"/>
                        </a:rPr>
                        <a:t>4.2892e+08</a:t>
                      </a:r>
                      <a:endParaRPr lang="en-US" sz="1200" b="0" i="0" dirty="0">
                        <a:effectLst/>
                        <a:latin typeface="Times New Roman" panose="02020603050405020304" pitchFamily="18" charset="0"/>
                        <a:ea typeface="Batang" panose="02030600000101010101" pitchFamily="18" charset="-127"/>
                        <a:cs typeface="Times New Roman" panose="02020603050405020304" pitchFamily="18" charset="0"/>
                      </a:endParaRPr>
                    </a:p>
                  </a:txBody>
                  <a:tcPr marL="68580" marR="68580" marT="0" marB="0" anchor="ctr"/>
                </a:tc>
                <a:extLst>
                  <a:ext uri="{0D108BD9-81ED-4DB2-BD59-A6C34878D82A}">
                    <a16:rowId xmlns:a16="http://schemas.microsoft.com/office/drawing/2014/main" val="3242535165"/>
                  </a:ext>
                </a:extLst>
              </a:tr>
            </a:tbl>
          </a:graphicData>
        </a:graphic>
      </p:graphicFrame>
      <p:sp>
        <p:nvSpPr>
          <p:cNvPr id="9" name="CasetăText 8">
            <a:extLst>
              <a:ext uri="{FF2B5EF4-FFF2-40B4-BE49-F238E27FC236}">
                <a16:creationId xmlns:a16="http://schemas.microsoft.com/office/drawing/2014/main" id="{3BC90B8D-001E-4D2D-BBCE-06EF02C0B118}"/>
              </a:ext>
            </a:extLst>
          </p:cNvPr>
          <p:cNvSpPr txBox="1"/>
          <p:nvPr/>
        </p:nvSpPr>
        <p:spPr>
          <a:xfrm>
            <a:off x="7405461" y="2073897"/>
            <a:ext cx="3812435" cy="369332"/>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Ce </a:t>
            </a:r>
            <a:r>
              <a:rPr lang="en-US" dirty="0" err="1">
                <a:latin typeface="Times New Roman" panose="02020603050405020304" pitchFamily="18" charset="0"/>
                <a:cs typeface="Times New Roman" panose="02020603050405020304" pitchFamily="18" charset="0"/>
              </a:rPr>
              <a:t>vede</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calculatorul</a:t>
            </a:r>
            <a:r>
              <a:rPr lang="en-US" dirty="0">
                <a:latin typeface="Times New Roman" panose="02020603050405020304" pitchFamily="18" charset="0"/>
                <a:cs typeface="Times New Roman" panose="02020603050405020304" pitchFamily="18" charset="0"/>
              </a:rPr>
              <a:t>:</a:t>
            </a:r>
            <a:endParaRPr lang="ro-RO" dirty="0">
              <a:latin typeface="Times New Roman" panose="02020603050405020304" pitchFamily="18" charset="0"/>
              <a:cs typeface="Times New Roman" panose="02020603050405020304" pitchFamily="18" charset="0"/>
            </a:endParaRPr>
          </a:p>
        </p:txBody>
      </p:sp>
      <p:pic>
        <p:nvPicPr>
          <p:cNvPr id="12" name="Imagine 11">
            <a:extLst>
              <a:ext uri="{FF2B5EF4-FFF2-40B4-BE49-F238E27FC236}">
                <a16:creationId xmlns:a16="http://schemas.microsoft.com/office/drawing/2014/main" id="{E5995EB5-9C4B-4498-B519-52EDFBA82FB6}"/>
              </a:ext>
            </a:extLst>
          </p:cNvPr>
          <p:cNvPicPr/>
          <p:nvPr/>
        </p:nvPicPr>
        <p:blipFill>
          <a:blip r:embed="rId3"/>
          <a:stretch>
            <a:fillRect/>
          </a:stretch>
        </p:blipFill>
        <p:spPr>
          <a:xfrm>
            <a:off x="838200" y="2518602"/>
            <a:ext cx="5486400" cy="3157220"/>
          </a:xfrm>
          <a:prstGeom prst="rect">
            <a:avLst/>
          </a:prstGeom>
        </p:spPr>
      </p:pic>
    </p:spTree>
    <p:extLst>
      <p:ext uri="{BB962C8B-B14F-4D97-AF65-F5344CB8AC3E}">
        <p14:creationId xmlns:p14="http://schemas.microsoft.com/office/powerpoint/2010/main" val="1402134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childTnLst>
                                </p:cTn>
                              </p:par>
                              <p:par>
                                <p:cTn id="12" presetID="10" presetClass="entr" presetSubtype="0" fill="hold" nodeType="with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500"/>
                                        <p:tgtEl>
                                          <p:spTgt spid="6"/>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childTnLst>
                          </p:cTn>
                        </p:par>
                        <p:par>
                          <p:cTn id="20" fill="hold">
                            <p:stCondLst>
                              <p:cond delay="500"/>
                            </p:stCondLst>
                            <p:childTnLst>
                              <p:par>
                                <p:cTn id="21" presetID="10" presetClass="entr" presetSubtype="0" fill="hold"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u 1">
            <a:extLst>
              <a:ext uri="{FF2B5EF4-FFF2-40B4-BE49-F238E27FC236}">
                <a16:creationId xmlns:a16="http://schemas.microsoft.com/office/drawing/2014/main" id="{403A7DCB-E92C-4CF8-8DA7-A4C67B2F99BC}"/>
              </a:ext>
            </a:extLst>
          </p:cNvPr>
          <p:cNvSpPr>
            <a:spLocks noGrp="1"/>
          </p:cNvSpPr>
          <p:nvPr>
            <p:ph type="title"/>
          </p:nvPr>
        </p:nvSpPr>
        <p:spPr/>
        <p:txBody>
          <a:bodyPr/>
          <a:lstStyle/>
          <a:p>
            <a:pPr algn="ctr"/>
            <a:r>
              <a:rPr lang="ro-RO" dirty="0">
                <a:latin typeface="Times New Roman" panose="02020603050405020304" pitchFamily="18" charset="0"/>
                <a:cs typeface="Times New Roman" panose="02020603050405020304" pitchFamily="18" charset="0"/>
              </a:rPr>
              <a:t>Dar cum funcționează?</a:t>
            </a:r>
            <a:br>
              <a:rPr lang="en-US" dirty="0">
                <a:latin typeface="Times New Roman" panose="02020603050405020304" pitchFamily="18" charset="0"/>
                <a:cs typeface="Times New Roman" panose="02020603050405020304" pitchFamily="18" charset="0"/>
              </a:rPr>
            </a:br>
            <a:r>
              <a:rPr lang="ro-RO" dirty="0">
                <a:latin typeface="Times New Roman" panose="02020603050405020304" pitchFamily="18" charset="0"/>
                <a:cs typeface="Times New Roman" panose="02020603050405020304" pitchFamily="18" charset="0"/>
              </a:rPr>
              <a:t>Analiza datelor: Variația </a:t>
            </a:r>
            <a:r>
              <a:rPr lang="en-US" dirty="0" err="1">
                <a:latin typeface="Times New Roman" panose="02020603050405020304" pitchFamily="18" charset="0"/>
                <a:cs typeface="Times New Roman" panose="02020603050405020304" pitchFamily="18" charset="0"/>
              </a:rPr>
              <a:t>regiunilor</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mari</a:t>
            </a:r>
            <a:endParaRPr lang="ro-RO" dirty="0"/>
          </a:p>
        </p:txBody>
      </p:sp>
      <p:graphicFrame>
        <p:nvGraphicFramePr>
          <p:cNvPr id="6" name="Tabel 5">
            <a:extLst>
              <a:ext uri="{FF2B5EF4-FFF2-40B4-BE49-F238E27FC236}">
                <a16:creationId xmlns:a16="http://schemas.microsoft.com/office/drawing/2014/main" id="{74BA651E-393C-4889-9F22-082D38E1C7EC}"/>
              </a:ext>
            </a:extLst>
          </p:cNvPr>
          <p:cNvGraphicFramePr>
            <a:graphicFrameLocks noGrp="1"/>
          </p:cNvGraphicFramePr>
          <p:nvPr>
            <p:extLst>
              <p:ext uri="{D42A27DB-BD31-4B8C-83A1-F6EECF244321}">
                <p14:modId xmlns:p14="http://schemas.microsoft.com/office/powerpoint/2010/main" val="483522615"/>
              </p:ext>
            </p:extLst>
          </p:nvPr>
        </p:nvGraphicFramePr>
        <p:xfrm>
          <a:off x="838200" y="5751195"/>
          <a:ext cx="1440581" cy="741680"/>
        </p:xfrm>
        <a:graphic>
          <a:graphicData uri="http://schemas.openxmlformats.org/drawingml/2006/table">
            <a:tbl>
              <a:tblPr firstRow="1" bandRow="1">
                <a:tableStyleId>{2D5ABB26-0587-4C30-8999-92F81FD0307C}</a:tableStyleId>
              </a:tblPr>
              <a:tblGrid>
                <a:gridCol w="208280">
                  <a:extLst>
                    <a:ext uri="{9D8B030D-6E8A-4147-A177-3AD203B41FA5}">
                      <a16:colId xmlns:a16="http://schemas.microsoft.com/office/drawing/2014/main" val="3070833128"/>
                    </a:ext>
                  </a:extLst>
                </a:gridCol>
                <a:gridCol w="1232301">
                  <a:extLst>
                    <a:ext uri="{9D8B030D-6E8A-4147-A177-3AD203B41FA5}">
                      <a16:colId xmlns:a16="http://schemas.microsoft.com/office/drawing/2014/main" val="1362416028"/>
                    </a:ext>
                  </a:extLst>
                </a:gridCol>
              </a:tblGrid>
              <a:tr h="370840">
                <a:tc>
                  <a:txBody>
                    <a:bodyPr/>
                    <a:lstStyle/>
                    <a:p>
                      <a:endParaRPr lang="ro-RO" dirty="0"/>
                    </a:p>
                  </a:txBody>
                  <a:tcPr>
                    <a:solidFill>
                      <a:srgbClr val="0070C0"/>
                    </a:solidFill>
                  </a:tcPr>
                </a:tc>
                <a:tc>
                  <a:txBody>
                    <a:bodyPr/>
                    <a:lstStyle/>
                    <a:p>
                      <a:r>
                        <a:rPr lang="en-US" dirty="0">
                          <a:latin typeface="Times New Roman" panose="02020603050405020304" pitchFamily="18" charset="0"/>
                          <a:ea typeface="Tahoma" panose="020B0604030504040204" pitchFamily="34" charset="0"/>
                          <a:cs typeface="Times New Roman" panose="02020603050405020304" pitchFamily="18" charset="0"/>
                        </a:rPr>
                        <a:t>Celiac</a:t>
                      </a:r>
                      <a:endParaRPr lang="ro-RO" dirty="0">
                        <a:latin typeface="Times New Roman" panose="02020603050405020304" pitchFamily="18" charset="0"/>
                        <a:ea typeface="Tahoma" panose="020B0604030504040204" pitchFamily="34" charset="0"/>
                        <a:cs typeface="Times New Roman" panose="02020603050405020304" pitchFamily="18" charset="0"/>
                      </a:endParaRPr>
                    </a:p>
                  </a:txBody>
                  <a:tcPr/>
                </a:tc>
                <a:extLst>
                  <a:ext uri="{0D108BD9-81ED-4DB2-BD59-A6C34878D82A}">
                    <a16:rowId xmlns:a16="http://schemas.microsoft.com/office/drawing/2014/main" val="161472507"/>
                  </a:ext>
                </a:extLst>
              </a:tr>
              <a:tr h="370840">
                <a:tc>
                  <a:txBody>
                    <a:bodyPr/>
                    <a:lstStyle/>
                    <a:p>
                      <a:endParaRPr lang="ro-RO" dirty="0"/>
                    </a:p>
                  </a:txBody>
                  <a:tcPr>
                    <a:solidFill>
                      <a:srgbClr val="FF0000"/>
                    </a:solidFill>
                  </a:tcPr>
                </a:tc>
                <a:tc>
                  <a:txBody>
                    <a:bodyPr/>
                    <a:lstStyle/>
                    <a:p>
                      <a:r>
                        <a:rPr lang="ro-RO" noProof="0" dirty="0">
                          <a:latin typeface="Times New Roman" panose="02020603050405020304" pitchFamily="18" charset="0"/>
                          <a:ea typeface="Tahoma" panose="020B0604030504040204" pitchFamily="34" charset="0"/>
                          <a:cs typeface="Times New Roman" panose="02020603050405020304" pitchFamily="18" charset="0"/>
                        </a:rPr>
                        <a:t>Sănătos</a:t>
                      </a:r>
                      <a:endParaRPr lang="ro-RO" dirty="0">
                        <a:latin typeface="Times New Roman" panose="02020603050405020304" pitchFamily="18" charset="0"/>
                        <a:ea typeface="Tahoma" panose="020B0604030504040204" pitchFamily="34" charset="0"/>
                        <a:cs typeface="Times New Roman" panose="02020603050405020304" pitchFamily="18" charset="0"/>
                      </a:endParaRPr>
                    </a:p>
                  </a:txBody>
                  <a:tcPr/>
                </a:tc>
                <a:extLst>
                  <a:ext uri="{0D108BD9-81ED-4DB2-BD59-A6C34878D82A}">
                    <a16:rowId xmlns:a16="http://schemas.microsoft.com/office/drawing/2014/main" val="3988243039"/>
                  </a:ext>
                </a:extLst>
              </a:tr>
            </a:tbl>
          </a:graphicData>
        </a:graphic>
      </p:graphicFrame>
      <p:sp>
        <p:nvSpPr>
          <p:cNvPr id="7" name="CasetăText 6">
            <a:extLst>
              <a:ext uri="{FF2B5EF4-FFF2-40B4-BE49-F238E27FC236}">
                <a16:creationId xmlns:a16="http://schemas.microsoft.com/office/drawing/2014/main" id="{76298127-FF52-46BF-BA5F-313945799C69}"/>
              </a:ext>
            </a:extLst>
          </p:cNvPr>
          <p:cNvSpPr txBox="1"/>
          <p:nvPr/>
        </p:nvSpPr>
        <p:spPr>
          <a:xfrm>
            <a:off x="838201" y="2073897"/>
            <a:ext cx="5486399" cy="369332"/>
          </a:xfrm>
          <a:prstGeom prst="rect">
            <a:avLst/>
          </a:prstGeom>
          <a:noFill/>
        </p:spPr>
        <p:txBody>
          <a:bodyPr wrap="square" rtlCol="0">
            <a:spAutoFit/>
          </a:bodyPr>
          <a:lstStyle/>
          <a:p>
            <a:pPr algn="ctr"/>
            <a:r>
              <a:rPr lang="ro-RO" dirty="0">
                <a:latin typeface="Times New Roman" panose="02020603050405020304" pitchFamily="18" charset="0"/>
                <a:cs typeface="Times New Roman" panose="02020603050405020304" pitchFamily="18" charset="0"/>
              </a:rPr>
              <a:t>Ce vedem noi:</a:t>
            </a:r>
          </a:p>
        </p:txBody>
      </p:sp>
      <p:graphicFrame>
        <p:nvGraphicFramePr>
          <p:cNvPr id="8" name="Tabel 7">
            <a:extLst>
              <a:ext uri="{FF2B5EF4-FFF2-40B4-BE49-F238E27FC236}">
                <a16:creationId xmlns:a16="http://schemas.microsoft.com/office/drawing/2014/main" id="{C9505027-3B4A-482F-ADF6-BACA8151C755}"/>
              </a:ext>
            </a:extLst>
          </p:cNvPr>
          <p:cNvGraphicFramePr>
            <a:graphicFrameLocks noGrp="1"/>
          </p:cNvGraphicFramePr>
          <p:nvPr>
            <p:extLst>
              <p:ext uri="{D42A27DB-BD31-4B8C-83A1-F6EECF244321}">
                <p14:modId xmlns:p14="http://schemas.microsoft.com/office/powerpoint/2010/main" val="3535855915"/>
              </p:ext>
            </p:extLst>
          </p:nvPr>
        </p:nvGraphicFramePr>
        <p:xfrm>
          <a:off x="7405462" y="3429000"/>
          <a:ext cx="3812436" cy="1375135"/>
        </p:xfrm>
        <a:graphic>
          <a:graphicData uri="http://schemas.openxmlformats.org/drawingml/2006/table">
            <a:tbl>
              <a:tblPr firstRow="1" firstCol="1" bandRow="1">
                <a:tableStyleId>{9D7B26C5-4107-4FEC-AEDC-1716B250A1EF}</a:tableStyleId>
              </a:tblPr>
              <a:tblGrid>
                <a:gridCol w="916330">
                  <a:extLst>
                    <a:ext uri="{9D8B030D-6E8A-4147-A177-3AD203B41FA5}">
                      <a16:colId xmlns:a16="http://schemas.microsoft.com/office/drawing/2014/main" val="54973064"/>
                    </a:ext>
                  </a:extLst>
                </a:gridCol>
                <a:gridCol w="874857">
                  <a:extLst>
                    <a:ext uri="{9D8B030D-6E8A-4147-A177-3AD203B41FA5}">
                      <a16:colId xmlns:a16="http://schemas.microsoft.com/office/drawing/2014/main" val="1199832617"/>
                    </a:ext>
                  </a:extLst>
                </a:gridCol>
                <a:gridCol w="1020406">
                  <a:extLst>
                    <a:ext uri="{9D8B030D-6E8A-4147-A177-3AD203B41FA5}">
                      <a16:colId xmlns:a16="http://schemas.microsoft.com/office/drawing/2014/main" val="1627037467"/>
                    </a:ext>
                  </a:extLst>
                </a:gridCol>
                <a:gridCol w="1000843">
                  <a:extLst>
                    <a:ext uri="{9D8B030D-6E8A-4147-A177-3AD203B41FA5}">
                      <a16:colId xmlns:a16="http://schemas.microsoft.com/office/drawing/2014/main" val="3880622228"/>
                    </a:ext>
                  </a:extLst>
                </a:gridCol>
              </a:tblGrid>
              <a:tr h="423421">
                <a:tc>
                  <a:txBody>
                    <a:bodyPr/>
                    <a:lstStyle/>
                    <a:p>
                      <a:pPr marL="0" marR="0" algn="ctr">
                        <a:spcBef>
                          <a:spcPts val="0"/>
                        </a:spcBef>
                        <a:spcAft>
                          <a:spcPts val="0"/>
                        </a:spcAft>
                      </a:pPr>
                      <a:r>
                        <a:rPr lang="ro-RO" sz="1100" noProof="0" dirty="0">
                          <a:effectLst/>
                          <a:latin typeface="Times New Roman" panose="02020603050405020304" pitchFamily="18" charset="0"/>
                          <a:cs typeface="Times New Roman" panose="02020603050405020304" pitchFamily="18" charset="0"/>
                        </a:rPr>
                        <a:t>Pacient </a:t>
                      </a:r>
                      <a:endParaRPr lang="ro-RO" sz="1100" noProof="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solidFill>
                      <a:schemeClr val="bg1"/>
                    </a:solidFill>
                  </a:tcPr>
                </a:tc>
                <a:tc>
                  <a:txBody>
                    <a:bodyPr/>
                    <a:lstStyle/>
                    <a:p>
                      <a:pPr marL="0" marR="0" algn="ctr">
                        <a:spcBef>
                          <a:spcPts val="0"/>
                        </a:spcBef>
                        <a:spcAft>
                          <a:spcPts val="0"/>
                        </a:spcAft>
                      </a:pPr>
                      <a:r>
                        <a:rPr lang="ro-RO" sz="1100" noProof="0" dirty="0">
                          <a:effectLst/>
                          <a:latin typeface="Times New Roman" panose="02020603050405020304" pitchFamily="18" charset="0"/>
                          <a:cs typeface="Times New Roman" panose="02020603050405020304" pitchFamily="18" charset="0"/>
                        </a:rPr>
                        <a:t>Media</a:t>
                      </a:r>
                      <a:endParaRPr lang="ro-RO" sz="1100" noProof="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ro-RO" sz="1100" noProof="0" dirty="0" err="1">
                          <a:effectLst/>
                          <a:latin typeface="Times New Roman" panose="02020603050405020304" pitchFamily="18" charset="0"/>
                          <a:cs typeface="Times New Roman" panose="02020603050405020304" pitchFamily="18" charset="0"/>
                        </a:rPr>
                        <a:t>Deviatia</a:t>
                      </a:r>
                      <a:r>
                        <a:rPr lang="ro-RO" sz="1100" noProof="0" dirty="0">
                          <a:effectLst/>
                          <a:latin typeface="Times New Roman" panose="02020603050405020304" pitchFamily="18" charset="0"/>
                          <a:cs typeface="Times New Roman" panose="02020603050405020304" pitchFamily="18" charset="0"/>
                        </a:rPr>
                        <a:t> Standard</a:t>
                      </a:r>
                      <a:endParaRPr lang="ro-RO" sz="1100" noProof="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ro-RO" sz="1100" noProof="0" dirty="0" err="1">
                          <a:effectLst/>
                          <a:latin typeface="Times New Roman" panose="02020603050405020304" pitchFamily="18" charset="0"/>
                          <a:cs typeface="Times New Roman" panose="02020603050405020304" pitchFamily="18" charset="0"/>
                        </a:rPr>
                        <a:t>Variatia</a:t>
                      </a:r>
                      <a:endParaRPr lang="ro-RO" sz="1100" noProof="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357115737"/>
                  </a:ext>
                </a:extLst>
              </a:tr>
              <a:tr h="475857">
                <a:tc>
                  <a:txBody>
                    <a:bodyPr/>
                    <a:lstStyle/>
                    <a:p>
                      <a:pPr marL="0" marR="0" algn="ctr">
                        <a:spcBef>
                          <a:spcPts val="0"/>
                        </a:spcBef>
                        <a:spcAft>
                          <a:spcPts val="0"/>
                        </a:spcAft>
                      </a:pPr>
                      <a:r>
                        <a:rPr lang="ro-RO" sz="1100" noProof="0" dirty="0">
                          <a:effectLst/>
                          <a:latin typeface="Times New Roman" panose="02020603050405020304" pitchFamily="18" charset="0"/>
                          <a:cs typeface="Times New Roman" panose="02020603050405020304" pitchFamily="18" charset="0"/>
                        </a:rPr>
                        <a:t>Sănătos</a:t>
                      </a:r>
                      <a:endParaRPr lang="ro-RO" sz="1100" noProof="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lnR w="12700" cap="flat" cmpd="sng" algn="ctr">
                      <a:solidFill>
                        <a:schemeClr val="tx1"/>
                      </a:solidFill>
                      <a:prstDash val="solid"/>
                      <a:round/>
                      <a:headEnd type="none" w="med" len="med"/>
                      <a:tailEnd type="none" w="med" len="med"/>
                    </a:lnR>
                    <a:solidFill>
                      <a:schemeClr val="bg1"/>
                    </a:solidFill>
                  </a:tcPr>
                </a:tc>
                <a:tc>
                  <a:txBody>
                    <a:bodyPr/>
                    <a:lstStyle/>
                    <a:p>
                      <a:pPr marL="0" marR="0" indent="0" algn="ctr">
                        <a:spcBef>
                          <a:spcPts val="0"/>
                        </a:spcBef>
                        <a:spcAft>
                          <a:spcPts val="0"/>
                        </a:spcAft>
                      </a:pPr>
                      <a:r>
                        <a:rPr lang="ro-RO" sz="1200" b="0" i="0" dirty="0">
                          <a:effectLst/>
                          <a:latin typeface="Times New Roman" panose="02020603050405020304" pitchFamily="18" charset="0"/>
                          <a:ea typeface="Batang" panose="02030600000101010101" pitchFamily="18" charset="-127"/>
                          <a:cs typeface="Times New Roman" panose="02020603050405020304" pitchFamily="18" charset="0"/>
                        </a:rPr>
                        <a:t>2.5500</a:t>
                      </a:r>
                      <a:endParaRPr lang="en-US" sz="1200" b="0" i="0" dirty="0">
                        <a:effectLst/>
                        <a:latin typeface="Times New Roman" panose="02020603050405020304" pitchFamily="18" charset="0"/>
                        <a:ea typeface="Batang" panose="02030600000101010101" pitchFamily="18" charset="-127"/>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tcPr>
                </a:tc>
                <a:tc>
                  <a:txBody>
                    <a:bodyPr/>
                    <a:lstStyle/>
                    <a:p>
                      <a:pPr marL="0" marR="0" indent="0" algn="ctr">
                        <a:spcBef>
                          <a:spcPts val="0"/>
                        </a:spcBef>
                        <a:spcAft>
                          <a:spcPts val="0"/>
                        </a:spcAft>
                      </a:pPr>
                      <a:r>
                        <a:rPr lang="ro-RO" sz="1200" b="0" i="0">
                          <a:solidFill>
                            <a:srgbClr val="000000"/>
                          </a:solidFill>
                          <a:effectLst/>
                          <a:latin typeface="Times New Roman" panose="02020603050405020304" pitchFamily="18" charset="0"/>
                          <a:ea typeface="Batang" panose="02030600000101010101" pitchFamily="18" charset="-127"/>
                          <a:cs typeface="Times New Roman" panose="02020603050405020304" pitchFamily="18" charset="0"/>
                        </a:rPr>
                        <a:t>1.4381</a:t>
                      </a:r>
                      <a:endParaRPr lang="en-US" sz="1200" b="0" i="0">
                        <a:effectLst/>
                        <a:latin typeface="Times New Roman" panose="02020603050405020304" pitchFamily="18" charset="0"/>
                        <a:ea typeface="Batang" panose="02030600000101010101" pitchFamily="18" charset="-127"/>
                        <a:cs typeface="Times New Roman" panose="02020603050405020304" pitchFamily="18" charset="0"/>
                      </a:endParaRPr>
                    </a:p>
                  </a:txBody>
                  <a:tcPr marL="68580" marR="68580" marT="0" marB="0" anchor="ctr"/>
                </a:tc>
                <a:tc>
                  <a:txBody>
                    <a:bodyPr/>
                    <a:lstStyle/>
                    <a:p>
                      <a:pPr marL="0" marR="0" indent="0" algn="ctr">
                        <a:spcBef>
                          <a:spcPts val="0"/>
                        </a:spcBef>
                        <a:spcAft>
                          <a:spcPts val="0"/>
                        </a:spcAft>
                      </a:pPr>
                      <a:r>
                        <a:rPr lang="ro-RO" sz="1200" b="0" i="0">
                          <a:solidFill>
                            <a:srgbClr val="000000"/>
                          </a:solidFill>
                          <a:effectLst/>
                          <a:latin typeface="Times New Roman" panose="02020603050405020304" pitchFamily="18" charset="0"/>
                          <a:ea typeface="Batang" panose="02030600000101010101" pitchFamily="18" charset="-127"/>
                          <a:cs typeface="Times New Roman" panose="02020603050405020304" pitchFamily="18" charset="0"/>
                        </a:rPr>
                        <a:t>2.0682</a:t>
                      </a:r>
                      <a:endParaRPr lang="en-US" sz="1200" b="0" i="0">
                        <a:effectLst/>
                        <a:latin typeface="Times New Roman" panose="02020603050405020304" pitchFamily="18" charset="0"/>
                        <a:ea typeface="Batang" panose="02030600000101010101" pitchFamily="18" charset="-127"/>
                        <a:cs typeface="Times New Roman" panose="02020603050405020304" pitchFamily="18" charset="0"/>
                      </a:endParaRPr>
                    </a:p>
                  </a:txBody>
                  <a:tcPr marL="68580" marR="68580" marT="0" marB="0" anchor="ctr"/>
                </a:tc>
                <a:extLst>
                  <a:ext uri="{0D108BD9-81ED-4DB2-BD59-A6C34878D82A}">
                    <a16:rowId xmlns:a16="http://schemas.microsoft.com/office/drawing/2014/main" val="2737226003"/>
                  </a:ext>
                </a:extLst>
              </a:tr>
              <a:tr h="475857">
                <a:tc>
                  <a:txBody>
                    <a:bodyPr/>
                    <a:lstStyle/>
                    <a:p>
                      <a:pPr marL="0" marR="0" algn="ctr">
                        <a:spcBef>
                          <a:spcPts val="0"/>
                        </a:spcBef>
                        <a:spcAft>
                          <a:spcPts val="0"/>
                        </a:spcAft>
                      </a:pPr>
                      <a:r>
                        <a:rPr lang="ro-RO" sz="1100" noProof="0" dirty="0">
                          <a:effectLst/>
                          <a:latin typeface="Times New Roman" panose="02020603050405020304" pitchFamily="18" charset="0"/>
                          <a:cs typeface="Times New Roman" panose="02020603050405020304" pitchFamily="18" charset="0"/>
                        </a:rPr>
                        <a:t>Celiac</a:t>
                      </a:r>
                      <a:endParaRPr lang="ro-RO" sz="1100" noProof="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lnR w="12700" cap="flat" cmpd="sng" algn="ctr">
                      <a:solidFill>
                        <a:schemeClr val="tx1"/>
                      </a:solidFill>
                      <a:prstDash val="solid"/>
                      <a:round/>
                      <a:headEnd type="none" w="med" len="med"/>
                      <a:tailEnd type="none" w="med" len="med"/>
                    </a:lnR>
                    <a:solidFill>
                      <a:schemeClr val="bg1"/>
                    </a:solidFill>
                  </a:tcPr>
                </a:tc>
                <a:tc>
                  <a:txBody>
                    <a:bodyPr/>
                    <a:lstStyle/>
                    <a:p>
                      <a:pPr marL="0" marR="0" indent="0" algn="ctr">
                        <a:spcBef>
                          <a:spcPts val="0"/>
                        </a:spcBef>
                        <a:spcAft>
                          <a:spcPts val="0"/>
                        </a:spcAft>
                      </a:pPr>
                      <a:r>
                        <a:rPr lang="ro-RO" sz="1200" b="0" i="0" dirty="0">
                          <a:solidFill>
                            <a:srgbClr val="000000"/>
                          </a:solidFill>
                          <a:effectLst/>
                          <a:latin typeface="Times New Roman" panose="02020603050405020304" pitchFamily="18" charset="0"/>
                          <a:ea typeface="Batang" panose="02030600000101010101" pitchFamily="18" charset="-127"/>
                          <a:cs typeface="Times New Roman" panose="02020603050405020304" pitchFamily="18" charset="0"/>
                        </a:rPr>
                        <a:t>2.4500</a:t>
                      </a:r>
                      <a:endParaRPr lang="en-US" sz="1200" b="0" i="0" dirty="0">
                        <a:effectLst/>
                        <a:latin typeface="Times New Roman" panose="02020603050405020304" pitchFamily="18" charset="0"/>
                        <a:ea typeface="Batang" panose="02030600000101010101" pitchFamily="18" charset="-127"/>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tcPr>
                </a:tc>
                <a:tc>
                  <a:txBody>
                    <a:bodyPr/>
                    <a:lstStyle/>
                    <a:p>
                      <a:pPr marL="0" marR="0" indent="0" algn="ctr">
                        <a:spcBef>
                          <a:spcPts val="0"/>
                        </a:spcBef>
                        <a:spcAft>
                          <a:spcPts val="0"/>
                        </a:spcAft>
                      </a:pPr>
                      <a:r>
                        <a:rPr lang="ro-RO" sz="1200" b="0" i="0">
                          <a:solidFill>
                            <a:srgbClr val="000000"/>
                          </a:solidFill>
                          <a:effectLst/>
                          <a:latin typeface="Times New Roman" panose="02020603050405020304" pitchFamily="18" charset="0"/>
                          <a:ea typeface="Batang" panose="02030600000101010101" pitchFamily="18" charset="-127"/>
                          <a:cs typeface="Times New Roman" panose="02020603050405020304" pitchFamily="18" charset="0"/>
                        </a:rPr>
                        <a:t>1.2503</a:t>
                      </a:r>
                      <a:endParaRPr lang="en-US" sz="1200" b="0" i="0">
                        <a:effectLst/>
                        <a:latin typeface="Times New Roman" panose="02020603050405020304" pitchFamily="18" charset="0"/>
                        <a:ea typeface="Batang" panose="02030600000101010101" pitchFamily="18" charset="-127"/>
                        <a:cs typeface="Times New Roman" panose="02020603050405020304" pitchFamily="18" charset="0"/>
                      </a:endParaRPr>
                    </a:p>
                  </a:txBody>
                  <a:tcPr marL="68580" marR="68580" marT="0" marB="0" anchor="ctr"/>
                </a:tc>
                <a:tc>
                  <a:txBody>
                    <a:bodyPr/>
                    <a:lstStyle/>
                    <a:p>
                      <a:pPr marL="0" marR="0" indent="0" algn="ctr">
                        <a:spcBef>
                          <a:spcPts val="0"/>
                        </a:spcBef>
                        <a:spcAft>
                          <a:spcPts val="0"/>
                        </a:spcAft>
                      </a:pPr>
                      <a:r>
                        <a:rPr lang="ro-RO" sz="1200" b="0" i="0" dirty="0">
                          <a:solidFill>
                            <a:srgbClr val="000000"/>
                          </a:solidFill>
                          <a:effectLst/>
                          <a:latin typeface="Times New Roman" panose="02020603050405020304" pitchFamily="18" charset="0"/>
                          <a:ea typeface="Batang" panose="02030600000101010101" pitchFamily="18" charset="-127"/>
                          <a:cs typeface="Times New Roman" panose="02020603050405020304" pitchFamily="18" charset="0"/>
                        </a:rPr>
                        <a:t>1.5631</a:t>
                      </a:r>
                      <a:endParaRPr lang="en-US" sz="1200" b="0" i="0" dirty="0">
                        <a:effectLst/>
                        <a:latin typeface="Times New Roman" panose="02020603050405020304" pitchFamily="18" charset="0"/>
                        <a:ea typeface="Batang" panose="02030600000101010101" pitchFamily="18" charset="-127"/>
                        <a:cs typeface="Times New Roman" panose="02020603050405020304" pitchFamily="18" charset="0"/>
                      </a:endParaRPr>
                    </a:p>
                  </a:txBody>
                  <a:tcPr marL="68580" marR="68580" marT="0" marB="0" anchor="ctr"/>
                </a:tc>
                <a:extLst>
                  <a:ext uri="{0D108BD9-81ED-4DB2-BD59-A6C34878D82A}">
                    <a16:rowId xmlns:a16="http://schemas.microsoft.com/office/drawing/2014/main" val="3242535165"/>
                  </a:ext>
                </a:extLst>
              </a:tr>
            </a:tbl>
          </a:graphicData>
        </a:graphic>
      </p:graphicFrame>
      <p:sp>
        <p:nvSpPr>
          <p:cNvPr id="9" name="CasetăText 8">
            <a:extLst>
              <a:ext uri="{FF2B5EF4-FFF2-40B4-BE49-F238E27FC236}">
                <a16:creationId xmlns:a16="http://schemas.microsoft.com/office/drawing/2014/main" id="{3BC90B8D-001E-4D2D-BBCE-06EF02C0B118}"/>
              </a:ext>
            </a:extLst>
          </p:cNvPr>
          <p:cNvSpPr txBox="1"/>
          <p:nvPr/>
        </p:nvSpPr>
        <p:spPr>
          <a:xfrm>
            <a:off x="7405461" y="2073897"/>
            <a:ext cx="3812435" cy="369332"/>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Ce </a:t>
            </a:r>
            <a:r>
              <a:rPr lang="en-US" dirty="0" err="1">
                <a:latin typeface="Times New Roman" panose="02020603050405020304" pitchFamily="18" charset="0"/>
                <a:cs typeface="Times New Roman" panose="02020603050405020304" pitchFamily="18" charset="0"/>
              </a:rPr>
              <a:t>vede</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calculatorul</a:t>
            </a:r>
            <a:r>
              <a:rPr lang="en-US" dirty="0">
                <a:latin typeface="Times New Roman" panose="02020603050405020304" pitchFamily="18" charset="0"/>
                <a:cs typeface="Times New Roman" panose="02020603050405020304" pitchFamily="18" charset="0"/>
              </a:rPr>
              <a:t>:</a:t>
            </a:r>
            <a:endParaRPr lang="ro-RO" dirty="0">
              <a:latin typeface="Times New Roman" panose="02020603050405020304" pitchFamily="18" charset="0"/>
              <a:cs typeface="Times New Roman" panose="02020603050405020304" pitchFamily="18" charset="0"/>
            </a:endParaRPr>
          </a:p>
        </p:txBody>
      </p:sp>
      <p:pic>
        <p:nvPicPr>
          <p:cNvPr id="10" name="Imagine 9">
            <a:extLst>
              <a:ext uri="{FF2B5EF4-FFF2-40B4-BE49-F238E27FC236}">
                <a16:creationId xmlns:a16="http://schemas.microsoft.com/office/drawing/2014/main" id="{F0C89C2A-A600-45C4-ADA6-B0E8EF44D36C}"/>
              </a:ext>
            </a:extLst>
          </p:cNvPr>
          <p:cNvPicPr/>
          <p:nvPr/>
        </p:nvPicPr>
        <p:blipFill>
          <a:blip r:embed="rId3"/>
          <a:stretch>
            <a:fillRect/>
          </a:stretch>
        </p:blipFill>
        <p:spPr>
          <a:xfrm>
            <a:off x="838200" y="2519872"/>
            <a:ext cx="5486400" cy="3154680"/>
          </a:xfrm>
          <a:prstGeom prst="rect">
            <a:avLst/>
          </a:prstGeom>
        </p:spPr>
      </p:pic>
    </p:spTree>
    <p:extLst>
      <p:ext uri="{BB962C8B-B14F-4D97-AF65-F5344CB8AC3E}">
        <p14:creationId xmlns:p14="http://schemas.microsoft.com/office/powerpoint/2010/main" val="34002226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par>
                                <p:cTn id="12" presetID="10" presetClass="entr" presetSubtype="0" fill="hold" nodeType="with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500"/>
                                        <p:tgtEl>
                                          <p:spTgt spid="6"/>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childTnLst>
                          </p:cTn>
                        </p:par>
                        <p:par>
                          <p:cTn id="20" fill="hold">
                            <p:stCondLst>
                              <p:cond delay="500"/>
                            </p:stCondLst>
                            <p:childTnLst>
                              <p:par>
                                <p:cTn id="21" presetID="10" presetClass="entr" presetSubtype="0" fill="hold"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u 1">
            <a:extLst>
              <a:ext uri="{FF2B5EF4-FFF2-40B4-BE49-F238E27FC236}">
                <a16:creationId xmlns:a16="http://schemas.microsoft.com/office/drawing/2014/main" id="{403A7DCB-E92C-4CF8-8DA7-A4C67B2F99BC}"/>
              </a:ext>
            </a:extLst>
          </p:cNvPr>
          <p:cNvSpPr>
            <a:spLocks noGrp="1"/>
          </p:cNvSpPr>
          <p:nvPr>
            <p:ph type="title"/>
          </p:nvPr>
        </p:nvSpPr>
        <p:spPr/>
        <p:txBody>
          <a:bodyPr/>
          <a:lstStyle/>
          <a:p>
            <a:pPr algn="ctr"/>
            <a:r>
              <a:rPr lang="ro-RO" dirty="0">
                <a:latin typeface="Times New Roman" panose="02020603050405020304" pitchFamily="18" charset="0"/>
                <a:cs typeface="Times New Roman" panose="02020603050405020304" pitchFamily="18" charset="0"/>
              </a:rPr>
              <a:t>Dar cum funcționează?</a:t>
            </a:r>
            <a:br>
              <a:rPr lang="en-US" dirty="0">
                <a:latin typeface="Times New Roman" panose="02020603050405020304" pitchFamily="18" charset="0"/>
                <a:cs typeface="Times New Roman" panose="02020603050405020304" pitchFamily="18" charset="0"/>
              </a:rPr>
            </a:br>
            <a:r>
              <a:rPr lang="ro-RO" dirty="0">
                <a:latin typeface="Times New Roman" panose="02020603050405020304" pitchFamily="18" charset="0"/>
                <a:cs typeface="Times New Roman" panose="02020603050405020304" pitchFamily="18" charset="0"/>
              </a:rPr>
              <a:t>Analiza datelor: Variația </a:t>
            </a:r>
            <a:r>
              <a:rPr lang="en-US" dirty="0" err="1">
                <a:latin typeface="Times New Roman" panose="02020603050405020304" pitchFamily="18" charset="0"/>
                <a:cs typeface="Times New Roman" panose="02020603050405020304" pitchFamily="18" charset="0"/>
              </a:rPr>
              <a:t>regiunilor</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mici</a:t>
            </a:r>
            <a:endParaRPr lang="ro-RO" dirty="0"/>
          </a:p>
        </p:txBody>
      </p:sp>
      <p:graphicFrame>
        <p:nvGraphicFramePr>
          <p:cNvPr id="6" name="Tabel 5">
            <a:extLst>
              <a:ext uri="{FF2B5EF4-FFF2-40B4-BE49-F238E27FC236}">
                <a16:creationId xmlns:a16="http://schemas.microsoft.com/office/drawing/2014/main" id="{74BA651E-393C-4889-9F22-082D38E1C7EC}"/>
              </a:ext>
            </a:extLst>
          </p:cNvPr>
          <p:cNvGraphicFramePr>
            <a:graphicFrameLocks noGrp="1"/>
          </p:cNvGraphicFramePr>
          <p:nvPr>
            <p:extLst>
              <p:ext uri="{D42A27DB-BD31-4B8C-83A1-F6EECF244321}">
                <p14:modId xmlns:p14="http://schemas.microsoft.com/office/powerpoint/2010/main" val="2158717012"/>
              </p:ext>
            </p:extLst>
          </p:nvPr>
        </p:nvGraphicFramePr>
        <p:xfrm>
          <a:off x="838200" y="5751195"/>
          <a:ext cx="1440581" cy="741680"/>
        </p:xfrm>
        <a:graphic>
          <a:graphicData uri="http://schemas.openxmlformats.org/drawingml/2006/table">
            <a:tbl>
              <a:tblPr firstRow="1" bandRow="1">
                <a:tableStyleId>{2D5ABB26-0587-4C30-8999-92F81FD0307C}</a:tableStyleId>
              </a:tblPr>
              <a:tblGrid>
                <a:gridCol w="208280">
                  <a:extLst>
                    <a:ext uri="{9D8B030D-6E8A-4147-A177-3AD203B41FA5}">
                      <a16:colId xmlns:a16="http://schemas.microsoft.com/office/drawing/2014/main" val="3070833128"/>
                    </a:ext>
                  </a:extLst>
                </a:gridCol>
                <a:gridCol w="1232301">
                  <a:extLst>
                    <a:ext uri="{9D8B030D-6E8A-4147-A177-3AD203B41FA5}">
                      <a16:colId xmlns:a16="http://schemas.microsoft.com/office/drawing/2014/main" val="1362416028"/>
                    </a:ext>
                  </a:extLst>
                </a:gridCol>
              </a:tblGrid>
              <a:tr h="370840">
                <a:tc>
                  <a:txBody>
                    <a:bodyPr/>
                    <a:lstStyle/>
                    <a:p>
                      <a:endParaRPr lang="ro-RO" dirty="0"/>
                    </a:p>
                  </a:txBody>
                  <a:tcPr>
                    <a:solidFill>
                      <a:srgbClr val="0070C0"/>
                    </a:solidFill>
                  </a:tcPr>
                </a:tc>
                <a:tc>
                  <a:txBody>
                    <a:bodyPr/>
                    <a:lstStyle/>
                    <a:p>
                      <a:r>
                        <a:rPr lang="en-US" dirty="0">
                          <a:latin typeface="Times New Roman" panose="02020603050405020304" pitchFamily="18" charset="0"/>
                          <a:ea typeface="Tahoma" panose="020B0604030504040204" pitchFamily="34" charset="0"/>
                          <a:cs typeface="Times New Roman" panose="02020603050405020304" pitchFamily="18" charset="0"/>
                        </a:rPr>
                        <a:t>Celiac</a:t>
                      </a:r>
                      <a:endParaRPr lang="ro-RO" dirty="0">
                        <a:latin typeface="Times New Roman" panose="02020603050405020304" pitchFamily="18" charset="0"/>
                        <a:ea typeface="Tahoma" panose="020B0604030504040204" pitchFamily="34" charset="0"/>
                        <a:cs typeface="Times New Roman" panose="02020603050405020304" pitchFamily="18" charset="0"/>
                      </a:endParaRPr>
                    </a:p>
                  </a:txBody>
                  <a:tcPr/>
                </a:tc>
                <a:extLst>
                  <a:ext uri="{0D108BD9-81ED-4DB2-BD59-A6C34878D82A}">
                    <a16:rowId xmlns:a16="http://schemas.microsoft.com/office/drawing/2014/main" val="161472507"/>
                  </a:ext>
                </a:extLst>
              </a:tr>
              <a:tr h="370840">
                <a:tc>
                  <a:txBody>
                    <a:bodyPr/>
                    <a:lstStyle/>
                    <a:p>
                      <a:endParaRPr lang="ro-RO" dirty="0"/>
                    </a:p>
                  </a:txBody>
                  <a:tcPr>
                    <a:solidFill>
                      <a:srgbClr val="FF00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ro-RO" noProof="0" dirty="0">
                          <a:latin typeface="Times New Roman" panose="02020603050405020304" pitchFamily="18" charset="0"/>
                          <a:ea typeface="Tahoma" panose="020B0604030504040204" pitchFamily="34" charset="0"/>
                          <a:cs typeface="Times New Roman" panose="02020603050405020304" pitchFamily="18" charset="0"/>
                        </a:rPr>
                        <a:t>Sănătos</a:t>
                      </a:r>
                      <a:endParaRPr lang="ro-RO" dirty="0">
                        <a:latin typeface="Times New Roman" panose="02020603050405020304" pitchFamily="18" charset="0"/>
                        <a:ea typeface="Tahoma" panose="020B0604030504040204" pitchFamily="34" charset="0"/>
                        <a:cs typeface="Times New Roman" panose="02020603050405020304" pitchFamily="18" charset="0"/>
                      </a:endParaRPr>
                    </a:p>
                  </a:txBody>
                  <a:tcPr/>
                </a:tc>
                <a:extLst>
                  <a:ext uri="{0D108BD9-81ED-4DB2-BD59-A6C34878D82A}">
                    <a16:rowId xmlns:a16="http://schemas.microsoft.com/office/drawing/2014/main" val="3988243039"/>
                  </a:ext>
                </a:extLst>
              </a:tr>
            </a:tbl>
          </a:graphicData>
        </a:graphic>
      </p:graphicFrame>
      <p:sp>
        <p:nvSpPr>
          <p:cNvPr id="7" name="CasetăText 6">
            <a:extLst>
              <a:ext uri="{FF2B5EF4-FFF2-40B4-BE49-F238E27FC236}">
                <a16:creationId xmlns:a16="http://schemas.microsoft.com/office/drawing/2014/main" id="{76298127-FF52-46BF-BA5F-313945799C69}"/>
              </a:ext>
            </a:extLst>
          </p:cNvPr>
          <p:cNvSpPr txBox="1"/>
          <p:nvPr/>
        </p:nvSpPr>
        <p:spPr>
          <a:xfrm>
            <a:off x="838201" y="2073897"/>
            <a:ext cx="5486399" cy="369332"/>
          </a:xfrm>
          <a:prstGeom prst="rect">
            <a:avLst/>
          </a:prstGeom>
          <a:noFill/>
        </p:spPr>
        <p:txBody>
          <a:bodyPr wrap="square" rtlCol="0">
            <a:spAutoFit/>
          </a:bodyPr>
          <a:lstStyle/>
          <a:p>
            <a:pPr algn="ctr"/>
            <a:r>
              <a:rPr lang="ro-RO" dirty="0">
                <a:latin typeface="Times New Roman" panose="02020603050405020304" pitchFamily="18" charset="0"/>
                <a:cs typeface="Times New Roman" panose="02020603050405020304" pitchFamily="18" charset="0"/>
              </a:rPr>
              <a:t>Ce vedem noi:</a:t>
            </a:r>
          </a:p>
        </p:txBody>
      </p:sp>
      <p:graphicFrame>
        <p:nvGraphicFramePr>
          <p:cNvPr id="8" name="Tabel 7">
            <a:extLst>
              <a:ext uri="{FF2B5EF4-FFF2-40B4-BE49-F238E27FC236}">
                <a16:creationId xmlns:a16="http://schemas.microsoft.com/office/drawing/2014/main" id="{C9505027-3B4A-482F-ADF6-BACA8151C755}"/>
              </a:ext>
            </a:extLst>
          </p:cNvPr>
          <p:cNvGraphicFramePr>
            <a:graphicFrameLocks noGrp="1"/>
          </p:cNvGraphicFramePr>
          <p:nvPr>
            <p:extLst>
              <p:ext uri="{D42A27DB-BD31-4B8C-83A1-F6EECF244321}">
                <p14:modId xmlns:p14="http://schemas.microsoft.com/office/powerpoint/2010/main" val="601651808"/>
              </p:ext>
            </p:extLst>
          </p:nvPr>
        </p:nvGraphicFramePr>
        <p:xfrm>
          <a:off x="7405462" y="3429000"/>
          <a:ext cx="3812436" cy="1375135"/>
        </p:xfrm>
        <a:graphic>
          <a:graphicData uri="http://schemas.openxmlformats.org/drawingml/2006/table">
            <a:tbl>
              <a:tblPr firstRow="1" firstCol="1" bandRow="1">
                <a:tableStyleId>{9D7B26C5-4107-4FEC-AEDC-1716B250A1EF}</a:tableStyleId>
              </a:tblPr>
              <a:tblGrid>
                <a:gridCol w="916330">
                  <a:extLst>
                    <a:ext uri="{9D8B030D-6E8A-4147-A177-3AD203B41FA5}">
                      <a16:colId xmlns:a16="http://schemas.microsoft.com/office/drawing/2014/main" val="54973064"/>
                    </a:ext>
                  </a:extLst>
                </a:gridCol>
                <a:gridCol w="874857">
                  <a:extLst>
                    <a:ext uri="{9D8B030D-6E8A-4147-A177-3AD203B41FA5}">
                      <a16:colId xmlns:a16="http://schemas.microsoft.com/office/drawing/2014/main" val="1199832617"/>
                    </a:ext>
                  </a:extLst>
                </a:gridCol>
                <a:gridCol w="1020406">
                  <a:extLst>
                    <a:ext uri="{9D8B030D-6E8A-4147-A177-3AD203B41FA5}">
                      <a16:colId xmlns:a16="http://schemas.microsoft.com/office/drawing/2014/main" val="1627037467"/>
                    </a:ext>
                  </a:extLst>
                </a:gridCol>
                <a:gridCol w="1000843">
                  <a:extLst>
                    <a:ext uri="{9D8B030D-6E8A-4147-A177-3AD203B41FA5}">
                      <a16:colId xmlns:a16="http://schemas.microsoft.com/office/drawing/2014/main" val="3880622228"/>
                    </a:ext>
                  </a:extLst>
                </a:gridCol>
              </a:tblGrid>
              <a:tr h="423421">
                <a:tc>
                  <a:txBody>
                    <a:bodyPr/>
                    <a:lstStyle/>
                    <a:p>
                      <a:pPr marL="0" marR="0" algn="ctr">
                        <a:spcBef>
                          <a:spcPts val="0"/>
                        </a:spcBef>
                        <a:spcAft>
                          <a:spcPts val="0"/>
                        </a:spcAft>
                      </a:pPr>
                      <a:r>
                        <a:rPr lang="ro-RO" sz="1100" noProof="0" dirty="0">
                          <a:effectLst/>
                          <a:latin typeface="Times New Roman" panose="02020603050405020304" pitchFamily="18" charset="0"/>
                          <a:cs typeface="Times New Roman" panose="02020603050405020304" pitchFamily="18" charset="0"/>
                        </a:rPr>
                        <a:t>Pacient </a:t>
                      </a:r>
                      <a:endParaRPr lang="ro-RO" sz="1100" noProof="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solidFill>
                      <a:schemeClr val="bg1"/>
                    </a:solidFill>
                  </a:tcPr>
                </a:tc>
                <a:tc>
                  <a:txBody>
                    <a:bodyPr/>
                    <a:lstStyle/>
                    <a:p>
                      <a:pPr marL="0" marR="0" algn="ctr">
                        <a:spcBef>
                          <a:spcPts val="0"/>
                        </a:spcBef>
                        <a:spcAft>
                          <a:spcPts val="0"/>
                        </a:spcAft>
                      </a:pPr>
                      <a:r>
                        <a:rPr lang="ro-RO" sz="1100" noProof="0" dirty="0">
                          <a:effectLst/>
                          <a:latin typeface="Times New Roman" panose="02020603050405020304" pitchFamily="18" charset="0"/>
                          <a:cs typeface="Times New Roman" panose="02020603050405020304" pitchFamily="18" charset="0"/>
                        </a:rPr>
                        <a:t>Media</a:t>
                      </a:r>
                      <a:endParaRPr lang="ro-RO" sz="1100" noProof="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ro-RO" sz="1100" noProof="0" dirty="0" err="1">
                          <a:effectLst/>
                          <a:latin typeface="Times New Roman" panose="02020603050405020304" pitchFamily="18" charset="0"/>
                          <a:cs typeface="Times New Roman" panose="02020603050405020304" pitchFamily="18" charset="0"/>
                        </a:rPr>
                        <a:t>Deviatia</a:t>
                      </a:r>
                      <a:r>
                        <a:rPr lang="ro-RO" sz="1100" noProof="0" dirty="0">
                          <a:effectLst/>
                          <a:latin typeface="Times New Roman" panose="02020603050405020304" pitchFamily="18" charset="0"/>
                          <a:cs typeface="Times New Roman" panose="02020603050405020304" pitchFamily="18" charset="0"/>
                        </a:rPr>
                        <a:t> Standard</a:t>
                      </a:r>
                      <a:endParaRPr lang="ro-RO" sz="1100" noProof="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ro-RO" sz="1100" noProof="0" dirty="0" err="1">
                          <a:effectLst/>
                          <a:latin typeface="Times New Roman" panose="02020603050405020304" pitchFamily="18" charset="0"/>
                          <a:cs typeface="Times New Roman" panose="02020603050405020304" pitchFamily="18" charset="0"/>
                        </a:rPr>
                        <a:t>Variatia</a:t>
                      </a:r>
                      <a:endParaRPr lang="ro-RO" sz="1100" noProof="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357115737"/>
                  </a:ext>
                </a:extLst>
              </a:tr>
              <a:tr h="475857">
                <a:tc>
                  <a:txBody>
                    <a:bodyPr/>
                    <a:lstStyle/>
                    <a:p>
                      <a:pPr marL="0" marR="0" algn="ctr">
                        <a:spcBef>
                          <a:spcPts val="0"/>
                        </a:spcBef>
                        <a:spcAft>
                          <a:spcPts val="0"/>
                        </a:spcAft>
                      </a:pPr>
                      <a:r>
                        <a:rPr lang="ro-RO" sz="1100" noProof="0" dirty="0">
                          <a:effectLst/>
                          <a:latin typeface="Times New Roman" panose="02020603050405020304" pitchFamily="18" charset="0"/>
                          <a:cs typeface="Times New Roman" panose="02020603050405020304" pitchFamily="18" charset="0"/>
                        </a:rPr>
                        <a:t>Sănătos</a:t>
                      </a:r>
                      <a:endParaRPr lang="ro-RO" sz="1100" noProof="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lnR w="12700" cap="flat" cmpd="sng" algn="ctr">
                      <a:solidFill>
                        <a:schemeClr val="tx1"/>
                      </a:solidFill>
                      <a:prstDash val="solid"/>
                      <a:round/>
                      <a:headEnd type="none" w="med" len="med"/>
                      <a:tailEnd type="none" w="med" len="med"/>
                    </a:lnR>
                    <a:solidFill>
                      <a:schemeClr val="bg1"/>
                    </a:solidFill>
                  </a:tcPr>
                </a:tc>
                <a:tc>
                  <a:txBody>
                    <a:bodyPr/>
                    <a:lstStyle/>
                    <a:p>
                      <a:pPr marL="0" marR="0" indent="0" algn="ctr">
                        <a:spcBef>
                          <a:spcPts val="0"/>
                        </a:spcBef>
                        <a:spcAft>
                          <a:spcPts val="0"/>
                        </a:spcAft>
                      </a:pPr>
                      <a:r>
                        <a:rPr lang="ro-RO" sz="1200" b="0" i="0">
                          <a:effectLst/>
                          <a:latin typeface="Times New Roman" panose="02020603050405020304" pitchFamily="18" charset="0"/>
                          <a:ea typeface="Batang" panose="020B0503020000020004" pitchFamily="18" charset="-127"/>
                          <a:cs typeface="Times New Roman" panose="02020603050405020304" pitchFamily="18" charset="0"/>
                        </a:rPr>
                        <a:t>3.0500</a:t>
                      </a:r>
                      <a:endParaRPr lang="en-US" sz="1200" b="0" i="0">
                        <a:effectLst/>
                        <a:latin typeface="Times New Roman" panose="02020603050405020304" pitchFamily="18" charset="0"/>
                        <a:ea typeface="Batang" panose="020B0503020000020004" pitchFamily="18" charset="-127"/>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tcPr>
                </a:tc>
                <a:tc>
                  <a:txBody>
                    <a:bodyPr/>
                    <a:lstStyle/>
                    <a:p>
                      <a:pPr marL="0" marR="0" indent="0" algn="ctr">
                        <a:spcBef>
                          <a:spcPts val="0"/>
                        </a:spcBef>
                        <a:spcAft>
                          <a:spcPts val="0"/>
                        </a:spcAft>
                      </a:pPr>
                      <a:r>
                        <a:rPr lang="ro-RO" sz="1200" b="0" i="0">
                          <a:solidFill>
                            <a:srgbClr val="000000"/>
                          </a:solidFill>
                          <a:effectLst/>
                          <a:latin typeface="Times New Roman" panose="02020603050405020304" pitchFamily="18" charset="0"/>
                          <a:ea typeface="Batang" panose="020B0503020000020004" pitchFamily="18" charset="-127"/>
                          <a:cs typeface="Times New Roman" panose="02020603050405020304" pitchFamily="18" charset="0"/>
                        </a:rPr>
                        <a:t>1.6353</a:t>
                      </a:r>
                      <a:endParaRPr lang="en-US" sz="1200" b="0" i="0">
                        <a:effectLst/>
                        <a:latin typeface="Times New Roman" panose="02020603050405020304" pitchFamily="18" charset="0"/>
                        <a:ea typeface="Batang" panose="020B0503020000020004" pitchFamily="18" charset="-127"/>
                        <a:cs typeface="Times New Roman" panose="02020603050405020304" pitchFamily="18" charset="0"/>
                      </a:endParaRPr>
                    </a:p>
                  </a:txBody>
                  <a:tcPr marL="68580" marR="68580" marT="0" marB="0" anchor="ctr"/>
                </a:tc>
                <a:tc>
                  <a:txBody>
                    <a:bodyPr/>
                    <a:lstStyle/>
                    <a:p>
                      <a:pPr marL="0" marR="0" indent="0" algn="ctr">
                        <a:spcBef>
                          <a:spcPts val="0"/>
                        </a:spcBef>
                        <a:spcAft>
                          <a:spcPts val="0"/>
                        </a:spcAft>
                      </a:pPr>
                      <a:r>
                        <a:rPr lang="ro-RO" sz="1200" b="0" i="0">
                          <a:solidFill>
                            <a:srgbClr val="000000"/>
                          </a:solidFill>
                          <a:effectLst/>
                          <a:latin typeface="Times New Roman" panose="02020603050405020304" pitchFamily="18" charset="0"/>
                          <a:ea typeface="Batang" panose="020B0503020000020004" pitchFamily="18" charset="-127"/>
                          <a:cs typeface="Times New Roman" panose="02020603050405020304" pitchFamily="18" charset="0"/>
                        </a:rPr>
                        <a:t>2.6742</a:t>
                      </a:r>
                      <a:endParaRPr lang="en-US" sz="1200" b="0" i="0">
                        <a:effectLst/>
                        <a:latin typeface="Times New Roman" panose="02020603050405020304" pitchFamily="18" charset="0"/>
                        <a:ea typeface="Batang" panose="020B0503020000020004" pitchFamily="18" charset="-127"/>
                        <a:cs typeface="Times New Roman" panose="02020603050405020304" pitchFamily="18" charset="0"/>
                      </a:endParaRPr>
                    </a:p>
                  </a:txBody>
                  <a:tcPr marL="68580" marR="68580" marT="0" marB="0" anchor="ctr"/>
                </a:tc>
                <a:extLst>
                  <a:ext uri="{0D108BD9-81ED-4DB2-BD59-A6C34878D82A}">
                    <a16:rowId xmlns:a16="http://schemas.microsoft.com/office/drawing/2014/main" val="2737226003"/>
                  </a:ext>
                </a:extLst>
              </a:tr>
              <a:tr h="475857">
                <a:tc>
                  <a:txBody>
                    <a:bodyPr/>
                    <a:lstStyle/>
                    <a:p>
                      <a:pPr marL="0" marR="0" algn="ctr">
                        <a:spcBef>
                          <a:spcPts val="0"/>
                        </a:spcBef>
                        <a:spcAft>
                          <a:spcPts val="0"/>
                        </a:spcAft>
                      </a:pPr>
                      <a:r>
                        <a:rPr lang="ro-RO" sz="1100" noProof="0" dirty="0">
                          <a:effectLst/>
                          <a:latin typeface="Times New Roman" panose="02020603050405020304" pitchFamily="18" charset="0"/>
                          <a:cs typeface="Times New Roman" panose="02020603050405020304" pitchFamily="18" charset="0"/>
                        </a:rPr>
                        <a:t>Celiac</a:t>
                      </a:r>
                      <a:endParaRPr lang="ro-RO" sz="1100" noProof="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lnR w="12700" cap="flat" cmpd="sng" algn="ctr">
                      <a:solidFill>
                        <a:schemeClr val="tx1"/>
                      </a:solidFill>
                      <a:prstDash val="solid"/>
                      <a:round/>
                      <a:headEnd type="none" w="med" len="med"/>
                      <a:tailEnd type="none" w="med" len="med"/>
                    </a:lnR>
                    <a:solidFill>
                      <a:schemeClr val="bg1"/>
                    </a:solidFill>
                  </a:tcPr>
                </a:tc>
                <a:tc>
                  <a:txBody>
                    <a:bodyPr/>
                    <a:lstStyle/>
                    <a:p>
                      <a:pPr marL="0" marR="0" indent="0" algn="ctr">
                        <a:spcBef>
                          <a:spcPts val="0"/>
                        </a:spcBef>
                        <a:spcAft>
                          <a:spcPts val="0"/>
                        </a:spcAft>
                      </a:pPr>
                      <a:r>
                        <a:rPr lang="ro-RO" sz="1200" b="0" i="0" dirty="0">
                          <a:solidFill>
                            <a:srgbClr val="000000"/>
                          </a:solidFill>
                          <a:effectLst/>
                          <a:latin typeface="Times New Roman" panose="02020603050405020304" pitchFamily="18" charset="0"/>
                          <a:ea typeface="Batang" panose="020B0503020000020004" pitchFamily="18" charset="-127"/>
                          <a:cs typeface="Times New Roman" panose="02020603050405020304" pitchFamily="18" charset="0"/>
                        </a:rPr>
                        <a:t>8.4700</a:t>
                      </a:r>
                      <a:endParaRPr lang="en-US" sz="1200" b="0" i="0" dirty="0">
                        <a:effectLst/>
                        <a:latin typeface="Times New Roman" panose="02020603050405020304" pitchFamily="18" charset="0"/>
                        <a:ea typeface="Batang" panose="020B0503020000020004" pitchFamily="18" charset="-127"/>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tcPr>
                </a:tc>
                <a:tc>
                  <a:txBody>
                    <a:bodyPr/>
                    <a:lstStyle/>
                    <a:p>
                      <a:pPr marL="0" marR="0" indent="0" algn="ctr">
                        <a:spcBef>
                          <a:spcPts val="0"/>
                        </a:spcBef>
                        <a:spcAft>
                          <a:spcPts val="0"/>
                        </a:spcAft>
                      </a:pPr>
                      <a:r>
                        <a:rPr lang="ro-RO" sz="1200" b="0" i="0">
                          <a:solidFill>
                            <a:srgbClr val="000000"/>
                          </a:solidFill>
                          <a:effectLst/>
                          <a:latin typeface="Times New Roman" panose="02020603050405020304" pitchFamily="18" charset="0"/>
                          <a:ea typeface="Batang" panose="020B0503020000020004" pitchFamily="18" charset="-127"/>
                          <a:cs typeface="Times New Roman" panose="02020603050405020304" pitchFamily="18" charset="0"/>
                        </a:rPr>
                        <a:t>4.6979</a:t>
                      </a:r>
                      <a:endParaRPr lang="en-US" sz="1200" b="0" i="0">
                        <a:effectLst/>
                        <a:latin typeface="Times New Roman" panose="02020603050405020304" pitchFamily="18" charset="0"/>
                        <a:ea typeface="Batang" panose="020B0503020000020004" pitchFamily="18" charset="-127"/>
                        <a:cs typeface="Times New Roman" panose="02020603050405020304" pitchFamily="18" charset="0"/>
                      </a:endParaRPr>
                    </a:p>
                  </a:txBody>
                  <a:tcPr marL="68580" marR="68580" marT="0" marB="0" anchor="ctr"/>
                </a:tc>
                <a:tc>
                  <a:txBody>
                    <a:bodyPr/>
                    <a:lstStyle/>
                    <a:p>
                      <a:pPr marL="0" marR="0" indent="0" algn="ctr">
                        <a:spcBef>
                          <a:spcPts val="0"/>
                        </a:spcBef>
                        <a:spcAft>
                          <a:spcPts val="0"/>
                        </a:spcAft>
                      </a:pPr>
                      <a:r>
                        <a:rPr lang="ro-RO" sz="1200" b="0" i="0" dirty="0">
                          <a:solidFill>
                            <a:srgbClr val="000000"/>
                          </a:solidFill>
                          <a:effectLst/>
                          <a:latin typeface="Times New Roman" panose="02020603050405020304" pitchFamily="18" charset="0"/>
                          <a:ea typeface="Batang" panose="020B0503020000020004" pitchFamily="18" charset="-127"/>
                          <a:cs typeface="Times New Roman" panose="02020603050405020304" pitchFamily="18" charset="0"/>
                        </a:rPr>
                        <a:t>22.0698</a:t>
                      </a:r>
                      <a:endParaRPr lang="en-US" sz="1200" b="0" i="0" dirty="0">
                        <a:effectLst/>
                        <a:latin typeface="Times New Roman" panose="02020603050405020304" pitchFamily="18" charset="0"/>
                        <a:ea typeface="Batang" panose="020B0503020000020004" pitchFamily="18" charset="-127"/>
                        <a:cs typeface="Times New Roman" panose="02020603050405020304" pitchFamily="18" charset="0"/>
                      </a:endParaRPr>
                    </a:p>
                  </a:txBody>
                  <a:tcPr marL="68580" marR="68580" marT="0" marB="0" anchor="ctr"/>
                </a:tc>
                <a:extLst>
                  <a:ext uri="{0D108BD9-81ED-4DB2-BD59-A6C34878D82A}">
                    <a16:rowId xmlns:a16="http://schemas.microsoft.com/office/drawing/2014/main" val="3242535165"/>
                  </a:ext>
                </a:extLst>
              </a:tr>
            </a:tbl>
          </a:graphicData>
        </a:graphic>
      </p:graphicFrame>
      <p:sp>
        <p:nvSpPr>
          <p:cNvPr id="9" name="CasetăText 8">
            <a:extLst>
              <a:ext uri="{FF2B5EF4-FFF2-40B4-BE49-F238E27FC236}">
                <a16:creationId xmlns:a16="http://schemas.microsoft.com/office/drawing/2014/main" id="{3BC90B8D-001E-4D2D-BBCE-06EF02C0B118}"/>
              </a:ext>
            </a:extLst>
          </p:cNvPr>
          <p:cNvSpPr txBox="1"/>
          <p:nvPr/>
        </p:nvSpPr>
        <p:spPr>
          <a:xfrm>
            <a:off x="7405461" y="2073897"/>
            <a:ext cx="3812435" cy="369332"/>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Ce </a:t>
            </a:r>
            <a:r>
              <a:rPr lang="en-US" dirty="0" err="1">
                <a:latin typeface="Times New Roman" panose="02020603050405020304" pitchFamily="18" charset="0"/>
                <a:cs typeface="Times New Roman" panose="02020603050405020304" pitchFamily="18" charset="0"/>
              </a:rPr>
              <a:t>vede</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calculatorul</a:t>
            </a:r>
            <a:r>
              <a:rPr lang="en-US" dirty="0">
                <a:latin typeface="Times New Roman" panose="02020603050405020304" pitchFamily="18" charset="0"/>
                <a:cs typeface="Times New Roman" panose="02020603050405020304" pitchFamily="18" charset="0"/>
              </a:rPr>
              <a:t>:</a:t>
            </a:r>
            <a:endParaRPr lang="ro-RO" dirty="0">
              <a:latin typeface="Times New Roman" panose="02020603050405020304" pitchFamily="18" charset="0"/>
              <a:cs typeface="Times New Roman" panose="02020603050405020304" pitchFamily="18" charset="0"/>
            </a:endParaRPr>
          </a:p>
        </p:txBody>
      </p:sp>
      <p:pic>
        <p:nvPicPr>
          <p:cNvPr id="11" name="Imagine 48">
            <a:extLst>
              <a:ext uri="{FF2B5EF4-FFF2-40B4-BE49-F238E27FC236}">
                <a16:creationId xmlns:a16="http://schemas.microsoft.com/office/drawing/2014/main" id="{A739EF33-E123-48CF-BA7D-F2CA39426853}"/>
              </a:ext>
            </a:extLst>
          </p:cNvPr>
          <p:cNvPicPr/>
          <p:nvPr/>
        </p:nvPicPr>
        <p:blipFill>
          <a:blip r:embed="rId3"/>
          <a:stretch>
            <a:fillRect/>
          </a:stretch>
        </p:blipFill>
        <p:spPr>
          <a:xfrm>
            <a:off x="838200" y="2443229"/>
            <a:ext cx="5486400" cy="3155315"/>
          </a:xfrm>
          <a:prstGeom prst="rect">
            <a:avLst/>
          </a:prstGeom>
        </p:spPr>
      </p:pic>
    </p:spTree>
    <p:extLst>
      <p:ext uri="{BB962C8B-B14F-4D97-AF65-F5344CB8AC3E}">
        <p14:creationId xmlns:p14="http://schemas.microsoft.com/office/powerpoint/2010/main" val="9135336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par>
                                <p:cTn id="12" presetID="10" presetClass="entr" presetSubtype="0" fill="hold" nodeType="with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500"/>
                                        <p:tgtEl>
                                          <p:spTgt spid="6"/>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childTnLst>
                          </p:cTn>
                        </p:par>
                        <p:par>
                          <p:cTn id="20" fill="hold">
                            <p:stCondLst>
                              <p:cond delay="500"/>
                            </p:stCondLst>
                            <p:childTnLst>
                              <p:par>
                                <p:cTn id="21" presetID="10" presetClass="entr" presetSubtype="0" fill="hold"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u 1">
            <a:extLst>
              <a:ext uri="{FF2B5EF4-FFF2-40B4-BE49-F238E27FC236}">
                <a16:creationId xmlns:a16="http://schemas.microsoft.com/office/drawing/2014/main" id="{403A7DCB-E92C-4CF8-8DA7-A4C67B2F99BC}"/>
              </a:ext>
            </a:extLst>
          </p:cNvPr>
          <p:cNvSpPr>
            <a:spLocks noGrp="1"/>
          </p:cNvSpPr>
          <p:nvPr>
            <p:ph type="title"/>
          </p:nvPr>
        </p:nvSpPr>
        <p:spPr/>
        <p:txBody>
          <a:bodyPr/>
          <a:lstStyle/>
          <a:p>
            <a:pPr algn="ctr"/>
            <a:r>
              <a:rPr lang="ro-RO" dirty="0">
                <a:latin typeface="Times New Roman" panose="02020603050405020304" pitchFamily="18" charset="0"/>
                <a:cs typeface="Times New Roman" panose="02020603050405020304" pitchFamily="18" charset="0"/>
              </a:rPr>
              <a:t>Dar cum funcționează?</a:t>
            </a:r>
            <a:br>
              <a:rPr lang="en-US" dirty="0">
                <a:latin typeface="Times New Roman" panose="02020603050405020304" pitchFamily="18" charset="0"/>
                <a:cs typeface="Times New Roman" panose="02020603050405020304" pitchFamily="18" charset="0"/>
              </a:rPr>
            </a:br>
            <a:r>
              <a:rPr lang="ro-RO" dirty="0">
                <a:latin typeface="Times New Roman" panose="02020603050405020304" pitchFamily="18" charset="0"/>
                <a:cs typeface="Times New Roman" panose="02020603050405020304" pitchFamily="18" charset="0"/>
              </a:rPr>
              <a:t>Analiza datelor: Variația </a:t>
            </a:r>
            <a:r>
              <a:rPr lang="en-US" dirty="0" err="1">
                <a:latin typeface="Times New Roman" panose="02020603050405020304" pitchFamily="18" charset="0"/>
                <a:cs typeface="Times New Roman" panose="02020603050405020304" pitchFamily="18" charset="0"/>
              </a:rPr>
              <a:t>filtrului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generat</a:t>
            </a:r>
            <a:endParaRPr lang="ro-RO" dirty="0"/>
          </a:p>
        </p:txBody>
      </p:sp>
      <p:graphicFrame>
        <p:nvGraphicFramePr>
          <p:cNvPr id="6" name="Tabel 5">
            <a:extLst>
              <a:ext uri="{FF2B5EF4-FFF2-40B4-BE49-F238E27FC236}">
                <a16:creationId xmlns:a16="http://schemas.microsoft.com/office/drawing/2014/main" id="{74BA651E-393C-4889-9F22-082D38E1C7EC}"/>
              </a:ext>
            </a:extLst>
          </p:cNvPr>
          <p:cNvGraphicFramePr>
            <a:graphicFrameLocks noGrp="1"/>
          </p:cNvGraphicFramePr>
          <p:nvPr>
            <p:extLst>
              <p:ext uri="{D42A27DB-BD31-4B8C-83A1-F6EECF244321}">
                <p14:modId xmlns:p14="http://schemas.microsoft.com/office/powerpoint/2010/main" val="1837930209"/>
              </p:ext>
            </p:extLst>
          </p:nvPr>
        </p:nvGraphicFramePr>
        <p:xfrm>
          <a:off x="838200" y="5751195"/>
          <a:ext cx="1440581" cy="741680"/>
        </p:xfrm>
        <a:graphic>
          <a:graphicData uri="http://schemas.openxmlformats.org/drawingml/2006/table">
            <a:tbl>
              <a:tblPr firstRow="1" bandRow="1">
                <a:tableStyleId>{2D5ABB26-0587-4C30-8999-92F81FD0307C}</a:tableStyleId>
              </a:tblPr>
              <a:tblGrid>
                <a:gridCol w="208280">
                  <a:extLst>
                    <a:ext uri="{9D8B030D-6E8A-4147-A177-3AD203B41FA5}">
                      <a16:colId xmlns:a16="http://schemas.microsoft.com/office/drawing/2014/main" val="3070833128"/>
                    </a:ext>
                  </a:extLst>
                </a:gridCol>
                <a:gridCol w="1232301">
                  <a:extLst>
                    <a:ext uri="{9D8B030D-6E8A-4147-A177-3AD203B41FA5}">
                      <a16:colId xmlns:a16="http://schemas.microsoft.com/office/drawing/2014/main" val="1362416028"/>
                    </a:ext>
                  </a:extLst>
                </a:gridCol>
              </a:tblGrid>
              <a:tr h="370840">
                <a:tc>
                  <a:txBody>
                    <a:bodyPr/>
                    <a:lstStyle/>
                    <a:p>
                      <a:endParaRPr lang="ro-RO" dirty="0"/>
                    </a:p>
                  </a:txBody>
                  <a:tcPr>
                    <a:solidFill>
                      <a:srgbClr val="0070C0"/>
                    </a:solidFill>
                  </a:tcPr>
                </a:tc>
                <a:tc>
                  <a:txBody>
                    <a:bodyPr/>
                    <a:lstStyle/>
                    <a:p>
                      <a:r>
                        <a:rPr lang="en-US" dirty="0">
                          <a:latin typeface="Times New Roman" panose="02020603050405020304" pitchFamily="18" charset="0"/>
                          <a:ea typeface="Tahoma" panose="020B0604030504040204" pitchFamily="34" charset="0"/>
                          <a:cs typeface="Times New Roman" panose="02020603050405020304" pitchFamily="18" charset="0"/>
                        </a:rPr>
                        <a:t>Celiac</a:t>
                      </a:r>
                      <a:endParaRPr lang="ro-RO" dirty="0">
                        <a:latin typeface="Times New Roman" panose="02020603050405020304" pitchFamily="18" charset="0"/>
                        <a:ea typeface="Tahoma" panose="020B0604030504040204" pitchFamily="34" charset="0"/>
                        <a:cs typeface="Times New Roman" panose="02020603050405020304" pitchFamily="18" charset="0"/>
                      </a:endParaRPr>
                    </a:p>
                  </a:txBody>
                  <a:tcPr/>
                </a:tc>
                <a:extLst>
                  <a:ext uri="{0D108BD9-81ED-4DB2-BD59-A6C34878D82A}">
                    <a16:rowId xmlns:a16="http://schemas.microsoft.com/office/drawing/2014/main" val="161472507"/>
                  </a:ext>
                </a:extLst>
              </a:tr>
              <a:tr h="370840">
                <a:tc>
                  <a:txBody>
                    <a:bodyPr/>
                    <a:lstStyle/>
                    <a:p>
                      <a:endParaRPr lang="ro-RO" dirty="0"/>
                    </a:p>
                  </a:txBody>
                  <a:tcPr>
                    <a:solidFill>
                      <a:srgbClr val="FF00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ro-RO" noProof="0" dirty="0">
                          <a:latin typeface="Times New Roman" panose="02020603050405020304" pitchFamily="18" charset="0"/>
                          <a:ea typeface="Tahoma" panose="020B0604030504040204" pitchFamily="34" charset="0"/>
                          <a:cs typeface="Times New Roman" panose="02020603050405020304" pitchFamily="18" charset="0"/>
                        </a:rPr>
                        <a:t>Sănătos</a:t>
                      </a:r>
                      <a:endParaRPr lang="ro-RO" dirty="0">
                        <a:latin typeface="Times New Roman" panose="02020603050405020304" pitchFamily="18" charset="0"/>
                        <a:ea typeface="Tahoma" panose="020B0604030504040204" pitchFamily="34" charset="0"/>
                        <a:cs typeface="Times New Roman" panose="02020603050405020304" pitchFamily="18" charset="0"/>
                      </a:endParaRPr>
                    </a:p>
                  </a:txBody>
                  <a:tcPr/>
                </a:tc>
                <a:extLst>
                  <a:ext uri="{0D108BD9-81ED-4DB2-BD59-A6C34878D82A}">
                    <a16:rowId xmlns:a16="http://schemas.microsoft.com/office/drawing/2014/main" val="3988243039"/>
                  </a:ext>
                </a:extLst>
              </a:tr>
            </a:tbl>
          </a:graphicData>
        </a:graphic>
      </p:graphicFrame>
      <p:sp>
        <p:nvSpPr>
          <p:cNvPr id="7" name="CasetăText 6">
            <a:extLst>
              <a:ext uri="{FF2B5EF4-FFF2-40B4-BE49-F238E27FC236}">
                <a16:creationId xmlns:a16="http://schemas.microsoft.com/office/drawing/2014/main" id="{76298127-FF52-46BF-BA5F-313945799C69}"/>
              </a:ext>
            </a:extLst>
          </p:cNvPr>
          <p:cNvSpPr txBox="1"/>
          <p:nvPr/>
        </p:nvSpPr>
        <p:spPr>
          <a:xfrm>
            <a:off x="838201" y="2073897"/>
            <a:ext cx="5486399" cy="369332"/>
          </a:xfrm>
          <a:prstGeom prst="rect">
            <a:avLst/>
          </a:prstGeom>
          <a:noFill/>
        </p:spPr>
        <p:txBody>
          <a:bodyPr wrap="square" rtlCol="0">
            <a:spAutoFit/>
          </a:bodyPr>
          <a:lstStyle/>
          <a:p>
            <a:pPr algn="ctr"/>
            <a:r>
              <a:rPr lang="ro-RO" dirty="0">
                <a:latin typeface="Times New Roman" panose="02020603050405020304" pitchFamily="18" charset="0"/>
                <a:cs typeface="Times New Roman" panose="02020603050405020304" pitchFamily="18" charset="0"/>
              </a:rPr>
              <a:t>Ce vedem noi:</a:t>
            </a:r>
          </a:p>
        </p:txBody>
      </p:sp>
      <p:graphicFrame>
        <p:nvGraphicFramePr>
          <p:cNvPr id="8" name="Tabel 7">
            <a:extLst>
              <a:ext uri="{FF2B5EF4-FFF2-40B4-BE49-F238E27FC236}">
                <a16:creationId xmlns:a16="http://schemas.microsoft.com/office/drawing/2014/main" id="{C9505027-3B4A-482F-ADF6-BACA8151C755}"/>
              </a:ext>
            </a:extLst>
          </p:cNvPr>
          <p:cNvGraphicFramePr>
            <a:graphicFrameLocks noGrp="1"/>
          </p:cNvGraphicFramePr>
          <p:nvPr>
            <p:extLst>
              <p:ext uri="{D42A27DB-BD31-4B8C-83A1-F6EECF244321}">
                <p14:modId xmlns:p14="http://schemas.microsoft.com/office/powerpoint/2010/main" val="3147684851"/>
              </p:ext>
            </p:extLst>
          </p:nvPr>
        </p:nvGraphicFramePr>
        <p:xfrm>
          <a:off x="7405462" y="3429000"/>
          <a:ext cx="3812436" cy="1375135"/>
        </p:xfrm>
        <a:graphic>
          <a:graphicData uri="http://schemas.openxmlformats.org/drawingml/2006/table">
            <a:tbl>
              <a:tblPr firstRow="1" firstCol="1" bandRow="1">
                <a:tableStyleId>{9D7B26C5-4107-4FEC-AEDC-1716B250A1EF}</a:tableStyleId>
              </a:tblPr>
              <a:tblGrid>
                <a:gridCol w="916330">
                  <a:extLst>
                    <a:ext uri="{9D8B030D-6E8A-4147-A177-3AD203B41FA5}">
                      <a16:colId xmlns:a16="http://schemas.microsoft.com/office/drawing/2014/main" val="54973064"/>
                    </a:ext>
                  </a:extLst>
                </a:gridCol>
                <a:gridCol w="874857">
                  <a:extLst>
                    <a:ext uri="{9D8B030D-6E8A-4147-A177-3AD203B41FA5}">
                      <a16:colId xmlns:a16="http://schemas.microsoft.com/office/drawing/2014/main" val="1199832617"/>
                    </a:ext>
                  </a:extLst>
                </a:gridCol>
                <a:gridCol w="1020406">
                  <a:extLst>
                    <a:ext uri="{9D8B030D-6E8A-4147-A177-3AD203B41FA5}">
                      <a16:colId xmlns:a16="http://schemas.microsoft.com/office/drawing/2014/main" val="1627037467"/>
                    </a:ext>
                  </a:extLst>
                </a:gridCol>
                <a:gridCol w="1000843">
                  <a:extLst>
                    <a:ext uri="{9D8B030D-6E8A-4147-A177-3AD203B41FA5}">
                      <a16:colId xmlns:a16="http://schemas.microsoft.com/office/drawing/2014/main" val="3880622228"/>
                    </a:ext>
                  </a:extLst>
                </a:gridCol>
              </a:tblGrid>
              <a:tr h="423421">
                <a:tc>
                  <a:txBody>
                    <a:bodyPr/>
                    <a:lstStyle/>
                    <a:p>
                      <a:pPr marL="0" marR="0" algn="ctr">
                        <a:spcBef>
                          <a:spcPts val="0"/>
                        </a:spcBef>
                        <a:spcAft>
                          <a:spcPts val="0"/>
                        </a:spcAft>
                      </a:pPr>
                      <a:r>
                        <a:rPr lang="ro-RO" sz="1100" noProof="0" dirty="0">
                          <a:effectLst/>
                          <a:latin typeface="Times New Roman" panose="02020603050405020304" pitchFamily="18" charset="0"/>
                          <a:cs typeface="Times New Roman" panose="02020603050405020304" pitchFamily="18" charset="0"/>
                        </a:rPr>
                        <a:t>Pacient </a:t>
                      </a:r>
                      <a:endParaRPr lang="ro-RO" sz="1100" noProof="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solidFill>
                      <a:schemeClr val="bg1"/>
                    </a:solidFill>
                  </a:tcPr>
                </a:tc>
                <a:tc>
                  <a:txBody>
                    <a:bodyPr/>
                    <a:lstStyle/>
                    <a:p>
                      <a:pPr marL="0" marR="0" algn="ctr">
                        <a:spcBef>
                          <a:spcPts val="0"/>
                        </a:spcBef>
                        <a:spcAft>
                          <a:spcPts val="0"/>
                        </a:spcAft>
                      </a:pPr>
                      <a:r>
                        <a:rPr lang="ro-RO" sz="1100" noProof="0" dirty="0">
                          <a:effectLst/>
                          <a:latin typeface="Times New Roman" panose="02020603050405020304" pitchFamily="18" charset="0"/>
                          <a:cs typeface="Times New Roman" panose="02020603050405020304" pitchFamily="18" charset="0"/>
                        </a:rPr>
                        <a:t>Media</a:t>
                      </a:r>
                      <a:endParaRPr lang="ro-RO" sz="1100" noProof="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ro-RO" sz="1100" noProof="0" dirty="0" err="1">
                          <a:effectLst/>
                          <a:latin typeface="Times New Roman" panose="02020603050405020304" pitchFamily="18" charset="0"/>
                          <a:cs typeface="Times New Roman" panose="02020603050405020304" pitchFamily="18" charset="0"/>
                        </a:rPr>
                        <a:t>Deviatia</a:t>
                      </a:r>
                      <a:r>
                        <a:rPr lang="ro-RO" sz="1100" noProof="0" dirty="0">
                          <a:effectLst/>
                          <a:latin typeface="Times New Roman" panose="02020603050405020304" pitchFamily="18" charset="0"/>
                          <a:cs typeface="Times New Roman" panose="02020603050405020304" pitchFamily="18" charset="0"/>
                        </a:rPr>
                        <a:t> Standard</a:t>
                      </a:r>
                      <a:endParaRPr lang="ro-RO" sz="1100" noProof="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ro-RO" sz="1100" noProof="0" dirty="0" err="1">
                          <a:effectLst/>
                          <a:latin typeface="Times New Roman" panose="02020603050405020304" pitchFamily="18" charset="0"/>
                          <a:cs typeface="Times New Roman" panose="02020603050405020304" pitchFamily="18" charset="0"/>
                        </a:rPr>
                        <a:t>Variatia</a:t>
                      </a:r>
                      <a:endParaRPr lang="ro-RO" sz="1100" noProof="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357115737"/>
                  </a:ext>
                </a:extLst>
              </a:tr>
              <a:tr h="475857">
                <a:tc>
                  <a:txBody>
                    <a:bodyPr/>
                    <a:lstStyle/>
                    <a:p>
                      <a:pPr marL="0" marR="0" algn="ctr">
                        <a:spcBef>
                          <a:spcPts val="0"/>
                        </a:spcBef>
                        <a:spcAft>
                          <a:spcPts val="0"/>
                        </a:spcAft>
                      </a:pPr>
                      <a:r>
                        <a:rPr lang="ro-RO" sz="1100" noProof="0" dirty="0">
                          <a:effectLst/>
                          <a:latin typeface="Times New Roman" panose="02020603050405020304" pitchFamily="18" charset="0"/>
                          <a:cs typeface="Times New Roman" panose="02020603050405020304" pitchFamily="18" charset="0"/>
                        </a:rPr>
                        <a:t>Sănătos</a:t>
                      </a:r>
                      <a:endParaRPr lang="ro-RO" sz="1100" noProof="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lnR w="12700" cap="flat" cmpd="sng" algn="ctr">
                      <a:solidFill>
                        <a:schemeClr val="tx1"/>
                      </a:solidFill>
                      <a:prstDash val="solid"/>
                      <a:round/>
                      <a:headEnd type="none" w="med" len="med"/>
                      <a:tailEnd type="none" w="med" len="med"/>
                    </a:lnR>
                    <a:solidFill>
                      <a:schemeClr val="bg1"/>
                    </a:solidFill>
                  </a:tcPr>
                </a:tc>
                <a:tc>
                  <a:txBody>
                    <a:bodyPr/>
                    <a:lstStyle/>
                    <a:p>
                      <a:pPr marL="0" marR="0" indent="0" algn="ctr">
                        <a:spcBef>
                          <a:spcPts val="0"/>
                        </a:spcBef>
                        <a:spcAft>
                          <a:spcPts val="0"/>
                        </a:spcAft>
                      </a:pPr>
                      <a:r>
                        <a:rPr lang="ro-RO" sz="1200" b="0" i="0" dirty="0">
                          <a:effectLst/>
                          <a:latin typeface="Times New Roman" panose="02020603050405020304" pitchFamily="18" charset="0"/>
                          <a:ea typeface="Batang" panose="02030600000101010101" pitchFamily="18" charset="-127"/>
                          <a:cs typeface="Times New Roman" panose="02020603050405020304" pitchFamily="18" charset="0"/>
                        </a:rPr>
                        <a:t>1.9261e+05</a:t>
                      </a:r>
                      <a:endParaRPr lang="en-US" sz="1200" b="0" i="0" dirty="0">
                        <a:effectLst/>
                        <a:latin typeface="Times New Roman" panose="02020603050405020304" pitchFamily="18" charset="0"/>
                        <a:ea typeface="Batang" panose="02030600000101010101" pitchFamily="18" charset="-127"/>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tcPr>
                </a:tc>
                <a:tc>
                  <a:txBody>
                    <a:bodyPr/>
                    <a:lstStyle/>
                    <a:p>
                      <a:pPr marL="0" marR="0" indent="0" algn="ctr">
                        <a:spcBef>
                          <a:spcPts val="0"/>
                        </a:spcBef>
                        <a:spcAft>
                          <a:spcPts val="0"/>
                        </a:spcAft>
                      </a:pPr>
                      <a:r>
                        <a:rPr lang="ro-RO" sz="1200" b="0" i="0">
                          <a:solidFill>
                            <a:srgbClr val="000000"/>
                          </a:solidFill>
                          <a:effectLst/>
                          <a:latin typeface="Times New Roman" panose="02020603050405020304" pitchFamily="18" charset="0"/>
                          <a:ea typeface="Batang" panose="02030600000101010101" pitchFamily="18" charset="-127"/>
                          <a:cs typeface="Times New Roman" panose="02020603050405020304" pitchFamily="18" charset="0"/>
                        </a:rPr>
                        <a:t>3.2661e+03</a:t>
                      </a:r>
                      <a:endParaRPr lang="en-US" sz="1200" b="0" i="0">
                        <a:effectLst/>
                        <a:latin typeface="Times New Roman" panose="02020603050405020304" pitchFamily="18" charset="0"/>
                        <a:ea typeface="Batang" panose="02030600000101010101" pitchFamily="18" charset="-127"/>
                        <a:cs typeface="Times New Roman" panose="02020603050405020304" pitchFamily="18" charset="0"/>
                      </a:endParaRPr>
                    </a:p>
                  </a:txBody>
                  <a:tcPr marL="68580" marR="68580" marT="0" marB="0" anchor="ctr"/>
                </a:tc>
                <a:tc>
                  <a:txBody>
                    <a:bodyPr/>
                    <a:lstStyle/>
                    <a:p>
                      <a:pPr marL="0" marR="0" indent="0" algn="ctr">
                        <a:spcBef>
                          <a:spcPts val="0"/>
                        </a:spcBef>
                        <a:spcAft>
                          <a:spcPts val="0"/>
                        </a:spcAft>
                      </a:pPr>
                      <a:r>
                        <a:rPr lang="ro-RO" sz="1200" b="0" i="0">
                          <a:solidFill>
                            <a:srgbClr val="000000"/>
                          </a:solidFill>
                          <a:effectLst/>
                          <a:latin typeface="Times New Roman" panose="02020603050405020304" pitchFamily="18" charset="0"/>
                          <a:ea typeface="Batang" panose="02030600000101010101" pitchFamily="18" charset="-127"/>
                          <a:cs typeface="Times New Roman" panose="02020603050405020304" pitchFamily="18" charset="0"/>
                        </a:rPr>
                        <a:t>1.0668e+07</a:t>
                      </a:r>
                      <a:endParaRPr lang="en-US" sz="1200" b="0" i="0">
                        <a:effectLst/>
                        <a:latin typeface="Times New Roman" panose="02020603050405020304" pitchFamily="18" charset="0"/>
                        <a:ea typeface="Batang" panose="02030600000101010101" pitchFamily="18" charset="-127"/>
                        <a:cs typeface="Times New Roman" panose="02020603050405020304" pitchFamily="18" charset="0"/>
                      </a:endParaRPr>
                    </a:p>
                  </a:txBody>
                  <a:tcPr marL="68580" marR="68580" marT="0" marB="0" anchor="ctr"/>
                </a:tc>
                <a:extLst>
                  <a:ext uri="{0D108BD9-81ED-4DB2-BD59-A6C34878D82A}">
                    <a16:rowId xmlns:a16="http://schemas.microsoft.com/office/drawing/2014/main" val="2737226003"/>
                  </a:ext>
                </a:extLst>
              </a:tr>
              <a:tr h="475857">
                <a:tc>
                  <a:txBody>
                    <a:bodyPr/>
                    <a:lstStyle/>
                    <a:p>
                      <a:pPr marL="0" marR="0" algn="ctr">
                        <a:spcBef>
                          <a:spcPts val="0"/>
                        </a:spcBef>
                        <a:spcAft>
                          <a:spcPts val="0"/>
                        </a:spcAft>
                      </a:pPr>
                      <a:r>
                        <a:rPr lang="ro-RO" sz="1100" noProof="0" dirty="0">
                          <a:effectLst/>
                          <a:latin typeface="Times New Roman" panose="02020603050405020304" pitchFamily="18" charset="0"/>
                          <a:cs typeface="Times New Roman" panose="02020603050405020304" pitchFamily="18" charset="0"/>
                        </a:rPr>
                        <a:t>Celiac</a:t>
                      </a:r>
                      <a:endParaRPr lang="ro-RO" sz="1100" noProof="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lnR w="12700" cap="flat" cmpd="sng" algn="ctr">
                      <a:solidFill>
                        <a:schemeClr val="tx1"/>
                      </a:solidFill>
                      <a:prstDash val="solid"/>
                      <a:round/>
                      <a:headEnd type="none" w="med" len="med"/>
                      <a:tailEnd type="none" w="med" len="med"/>
                    </a:lnR>
                    <a:solidFill>
                      <a:schemeClr val="bg1"/>
                    </a:solidFill>
                  </a:tcPr>
                </a:tc>
                <a:tc>
                  <a:txBody>
                    <a:bodyPr/>
                    <a:lstStyle/>
                    <a:p>
                      <a:pPr marL="0" marR="0" indent="0" algn="ctr">
                        <a:spcBef>
                          <a:spcPts val="0"/>
                        </a:spcBef>
                        <a:spcAft>
                          <a:spcPts val="0"/>
                        </a:spcAft>
                      </a:pPr>
                      <a:r>
                        <a:rPr lang="ro-RO" sz="1200" b="0" i="0" dirty="0">
                          <a:solidFill>
                            <a:srgbClr val="000000"/>
                          </a:solidFill>
                          <a:effectLst/>
                          <a:latin typeface="Times New Roman" panose="02020603050405020304" pitchFamily="18" charset="0"/>
                          <a:ea typeface="Batang" panose="02030600000101010101" pitchFamily="18" charset="-127"/>
                          <a:cs typeface="Times New Roman" panose="02020603050405020304" pitchFamily="18" charset="0"/>
                        </a:rPr>
                        <a:t>1.4566e+05</a:t>
                      </a:r>
                      <a:endParaRPr lang="en-US" sz="1200" b="0" i="0" dirty="0">
                        <a:effectLst/>
                        <a:latin typeface="Times New Roman" panose="02020603050405020304" pitchFamily="18" charset="0"/>
                        <a:ea typeface="Batang" panose="02030600000101010101" pitchFamily="18" charset="-127"/>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tcPr>
                </a:tc>
                <a:tc>
                  <a:txBody>
                    <a:bodyPr/>
                    <a:lstStyle/>
                    <a:p>
                      <a:pPr marL="0" marR="0" indent="0" algn="ctr">
                        <a:spcBef>
                          <a:spcPts val="0"/>
                        </a:spcBef>
                        <a:spcAft>
                          <a:spcPts val="0"/>
                        </a:spcAft>
                      </a:pPr>
                      <a:r>
                        <a:rPr lang="ro-RO" sz="1200" b="0" i="0">
                          <a:solidFill>
                            <a:srgbClr val="000000"/>
                          </a:solidFill>
                          <a:effectLst/>
                          <a:latin typeface="Times New Roman" panose="02020603050405020304" pitchFamily="18" charset="0"/>
                          <a:ea typeface="Batang" panose="02030600000101010101" pitchFamily="18" charset="-127"/>
                          <a:cs typeface="Times New Roman" panose="02020603050405020304" pitchFamily="18" charset="0"/>
                        </a:rPr>
                        <a:t>5.4625e+03</a:t>
                      </a:r>
                      <a:endParaRPr lang="en-US" sz="1200" b="0" i="0">
                        <a:effectLst/>
                        <a:latin typeface="Times New Roman" panose="02020603050405020304" pitchFamily="18" charset="0"/>
                        <a:ea typeface="Batang" panose="02030600000101010101" pitchFamily="18" charset="-127"/>
                        <a:cs typeface="Times New Roman" panose="02020603050405020304" pitchFamily="18" charset="0"/>
                      </a:endParaRPr>
                    </a:p>
                  </a:txBody>
                  <a:tcPr marL="68580" marR="68580" marT="0" marB="0" anchor="ctr"/>
                </a:tc>
                <a:tc>
                  <a:txBody>
                    <a:bodyPr/>
                    <a:lstStyle/>
                    <a:p>
                      <a:pPr marL="0" marR="0" indent="0" algn="ctr">
                        <a:spcBef>
                          <a:spcPts val="0"/>
                        </a:spcBef>
                        <a:spcAft>
                          <a:spcPts val="0"/>
                        </a:spcAft>
                      </a:pPr>
                      <a:r>
                        <a:rPr lang="ro-RO" sz="1200" b="0" i="0" dirty="0">
                          <a:solidFill>
                            <a:srgbClr val="000000"/>
                          </a:solidFill>
                          <a:effectLst/>
                          <a:latin typeface="Times New Roman" panose="02020603050405020304" pitchFamily="18" charset="0"/>
                          <a:ea typeface="Batang" panose="02030600000101010101" pitchFamily="18" charset="-127"/>
                          <a:cs typeface="Times New Roman" panose="02020603050405020304" pitchFamily="18" charset="0"/>
                        </a:rPr>
                        <a:t>2.9839e+07</a:t>
                      </a:r>
                      <a:endParaRPr lang="en-US" sz="1200" b="0" i="0" dirty="0">
                        <a:effectLst/>
                        <a:latin typeface="Times New Roman" panose="02020603050405020304" pitchFamily="18" charset="0"/>
                        <a:ea typeface="Batang" panose="02030600000101010101" pitchFamily="18" charset="-127"/>
                        <a:cs typeface="Times New Roman" panose="02020603050405020304" pitchFamily="18" charset="0"/>
                      </a:endParaRPr>
                    </a:p>
                  </a:txBody>
                  <a:tcPr marL="68580" marR="68580" marT="0" marB="0" anchor="ctr"/>
                </a:tc>
                <a:extLst>
                  <a:ext uri="{0D108BD9-81ED-4DB2-BD59-A6C34878D82A}">
                    <a16:rowId xmlns:a16="http://schemas.microsoft.com/office/drawing/2014/main" val="3242535165"/>
                  </a:ext>
                </a:extLst>
              </a:tr>
            </a:tbl>
          </a:graphicData>
        </a:graphic>
      </p:graphicFrame>
      <p:sp>
        <p:nvSpPr>
          <p:cNvPr id="9" name="CasetăText 8">
            <a:extLst>
              <a:ext uri="{FF2B5EF4-FFF2-40B4-BE49-F238E27FC236}">
                <a16:creationId xmlns:a16="http://schemas.microsoft.com/office/drawing/2014/main" id="{3BC90B8D-001E-4D2D-BBCE-06EF02C0B118}"/>
              </a:ext>
            </a:extLst>
          </p:cNvPr>
          <p:cNvSpPr txBox="1"/>
          <p:nvPr/>
        </p:nvSpPr>
        <p:spPr>
          <a:xfrm>
            <a:off x="7405461" y="2073897"/>
            <a:ext cx="3812435" cy="369332"/>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Ce </a:t>
            </a:r>
            <a:r>
              <a:rPr lang="en-US" dirty="0" err="1">
                <a:latin typeface="Times New Roman" panose="02020603050405020304" pitchFamily="18" charset="0"/>
                <a:cs typeface="Times New Roman" panose="02020603050405020304" pitchFamily="18" charset="0"/>
              </a:rPr>
              <a:t>vede</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calculatorul</a:t>
            </a:r>
            <a:r>
              <a:rPr lang="en-US" dirty="0">
                <a:latin typeface="Times New Roman" panose="02020603050405020304" pitchFamily="18" charset="0"/>
                <a:cs typeface="Times New Roman" panose="02020603050405020304" pitchFamily="18" charset="0"/>
              </a:rPr>
              <a:t>:</a:t>
            </a:r>
            <a:endParaRPr lang="ro-RO" dirty="0">
              <a:latin typeface="Times New Roman" panose="02020603050405020304" pitchFamily="18" charset="0"/>
              <a:cs typeface="Times New Roman" panose="02020603050405020304" pitchFamily="18" charset="0"/>
            </a:endParaRPr>
          </a:p>
        </p:txBody>
      </p:sp>
      <p:pic>
        <p:nvPicPr>
          <p:cNvPr id="10" name="Imagine 45">
            <a:extLst>
              <a:ext uri="{FF2B5EF4-FFF2-40B4-BE49-F238E27FC236}">
                <a16:creationId xmlns:a16="http://schemas.microsoft.com/office/drawing/2014/main" id="{E98F28E2-D849-4E45-A935-6F99B80C2D67}"/>
              </a:ext>
            </a:extLst>
          </p:cNvPr>
          <p:cNvPicPr/>
          <p:nvPr/>
        </p:nvPicPr>
        <p:blipFill>
          <a:blip r:embed="rId3"/>
          <a:stretch>
            <a:fillRect/>
          </a:stretch>
        </p:blipFill>
        <p:spPr>
          <a:xfrm>
            <a:off x="838200" y="2524634"/>
            <a:ext cx="5486400" cy="3145155"/>
          </a:xfrm>
          <a:prstGeom prst="rect">
            <a:avLst/>
          </a:prstGeom>
        </p:spPr>
      </p:pic>
    </p:spTree>
    <p:extLst>
      <p:ext uri="{BB962C8B-B14F-4D97-AF65-F5344CB8AC3E}">
        <p14:creationId xmlns:p14="http://schemas.microsoft.com/office/powerpoint/2010/main" val="1187393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par>
                                <p:cTn id="12" presetID="10" presetClass="entr" presetSubtype="0" fill="hold" nodeType="with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500"/>
                                        <p:tgtEl>
                                          <p:spTgt spid="6"/>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childTnLst>
                          </p:cTn>
                        </p:par>
                        <p:par>
                          <p:cTn id="20" fill="hold">
                            <p:stCondLst>
                              <p:cond delay="500"/>
                            </p:stCondLst>
                            <p:childTnLst>
                              <p:par>
                                <p:cTn id="21" presetID="10" presetClass="entr" presetSubtype="0" fill="hold"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C2806A-4219-4492-942E-B2DE8E299065}"/>
              </a:ext>
            </a:extLst>
          </p:cNvPr>
          <p:cNvSpPr>
            <a:spLocks noGrp="1"/>
          </p:cNvSpPr>
          <p:nvPr>
            <p:ph type="title"/>
          </p:nvPr>
        </p:nvSpPr>
        <p:spPr/>
        <p:txBody>
          <a:bodyPr/>
          <a:lstStyle/>
          <a:p>
            <a:pPr algn="ctr"/>
            <a:r>
              <a:rPr lang="ro-RO" dirty="0">
                <a:latin typeface="Times New Roman" panose="02020603050405020304" pitchFamily="18" charset="0"/>
                <a:cs typeface="Times New Roman" panose="02020603050405020304" pitchFamily="18" charset="0"/>
              </a:rPr>
              <a:t>Dar cum funcționează?</a:t>
            </a:r>
            <a:br>
              <a:rPr lang="en-US" dirty="0">
                <a:latin typeface="Times New Roman" panose="02020603050405020304" pitchFamily="18" charset="0"/>
                <a:cs typeface="Times New Roman" panose="02020603050405020304" pitchFamily="18" charset="0"/>
              </a:rPr>
            </a:br>
            <a:r>
              <a:rPr lang="ro-RO" dirty="0">
                <a:latin typeface="Times New Roman" panose="02020603050405020304" pitchFamily="18" charset="0"/>
                <a:cs typeface="Times New Roman" panose="02020603050405020304" pitchFamily="18" charset="0"/>
              </a:rPr>
              <a:t>Analiza datelor: Variația </a:t>
            </a:r>
            <a:r>
              <a:rPr lang="en-US" dirty="0" err="1">
                <a:latin typeface="Times New Roman" panose="02020603050405020304" pitchFamily="18" charset="0"/>
                <a:cs typeface="Times New Roman" panose="02020603050405020304" pitchFamily="18" charset="0"/>
              </a:rPr>
              <a:t>entropiei</a:t>
            </a:r>
            <a:endParaRPr lang="en-US" dirty="0"/>
          </a:p>
        </p:txBody>
      </p:sp>
      <p:graphicFrame>
        <p:nvGraphicFramePr>
          <p:cNvPr id="6" name="Tabel 5">
            <a:extLst>
              <a:ext uri="{FF2B5EF4-FFF2-40B4-BE49-F238E27FC236}">
                <a16:creationId xmlns:a16="http://schemas.microsoft.com/office/drawing/2014/main" id="{7901585D-9AC8-48C1-964D-036A0C4EB9F2}"/>
              </a:ext>
            </a:extLst>
          </p:cNvPr>
          <p:cNvGraphicFramePr>
            <a:graphicFrameLocks noGrp="1"/>
          </p:cNvGraphicFramePr>
          <p:nvPr>
            <p:extLst>
              <p:ext uri="{D42A27DB-BD31-4B8C-83A1-F6EECF244321}">
                <p14:modId xmlns:p14="http://schemas.microsoft.com/office/powerpoint/2010/main" val="4193216200"/>
              </p:ext>
            </p:extLst>
          </p:nvPr>
        </p:nvGraphicFramePr>
        <p:xfrm>
          <a:off x="838200" y="5751195"/>
          <a:ext cx="1440581" cy="741680"/>
        </p:xfrm>
        <a:graphic>
          <a:graphicData uri="http://schemas.openxmlformats.org/drawingml/2006/table">
            <a:tbl>
              <a:tblPr firstRow="1" bandRow="1">
                <a:tableStyleId>{2D5ABB26-0587-4C30-8999-92F81FD0307C}</a:tableStyleId>
              </a:tblPr>
              <a:tblGrid>
                <a:gridCol w="208280">
                  <a:extLst>
                    <a:ext uri="{9D8B030D-6E8A-4147-A177-3AD203B41FA5}">
                      <a16:colId xmlns:a16="http://schemas.microsoft.com/office/drawing/2014/main" val="3070833128"/>
                    </a:ext>
                  </a:extLst>
                </a:gridCol>
                <a:gridCol w="1232301">
                  <a:extLst>
                    <a:ext uri="{9D8B030D-6E8A-4147-A177-3AD203B41FA5}">
                      <a16:colId xmlns:a16="http://schemas.microsoft.com/office/drawing/2014/main" val="1362416028"/>
                    </a:ext>
                  </a:extLst>
                </a:gridCol>
              </a:tblGrid>
              <a:tr h="370840">
                <a:tc>
                  <a:txBody>
                    <a:bodyPr/>
                    <a:lstStyle/>
                    <a:p>
                      <a:endParaRPr lang="ro-RO" dirty="0"/>
                    </a:p>
                  </a:txBody>
                  <a:tcPr>
                    <a:solidFill>
                      <a:srgbClr val="0070C0"/>
                    </a:solidFill>
                  </a:tcPr>
                </a:tc>
                <a:tc>
                  <a:txBody>
                    <a:bodyPr/>
                    <a:lstStyle/>
                    <a:p>
                      <a:r>
                        <a:rPr lang="en-US" dirty="0">
                          <a:latin typeface="Times New Roman" panose="02020603050405020304" pitchFamily="18" charset="0"/>
                          <a:ea typeface="Tahoma" panose="020B0604030504040204" pitchFamily="34" charset="0"/>
                          <a:cs typeface="Times New Roman" panose="02020603050405020304" pitchFamily="18" charset="0"/>
                        </a:rPr>
                        <a:t>Celiac</a:t>
                      </a:r>
                      <a:endParaRPr lang="ro-RO" dirty="0">
                        <a:latin typeface="Times New Roman" panose="02020603050405020304" pitchFamily="18" charset="0"/>
                        <a:ea typeface="Tahoma" panose="020B0604030504040204" pitchFamily="34" charset="0"/>
                        <a:cs typeface="Times New Roman" panose="02020603050405020304" pitchFamily="18" charset="0"/>
                      </a:endParaRPr>
                    </a:p>
                  </a:txBody>
                  <a:tcPr/>
                </a:tc>
                <a:extLst>
                  <a:ext uri="{0D108BD9-81ED-4DB2-BD59-A6C34878D82A}">
                    <a16:rowId xmlns:a16="http://schemas.microsoft.com/office/drawing/2014/main" val="161472507"/>
                  </a:ext>
                </a:extLst>
              </a:tr>
              <a:tr h="370840">
                <a:tc>
                  <a:txBody>
                    <a:bodyPr/>
                    <a:lstStyle/>
                    <a:p>
                      <a:endParaRPr lang="ro-RO" dirty="0"/>
                    </a:p>
                  </a:txBody>
                  <a:tcPr>
                    <a:solidFill>
                      <a:srgbClr val="FF0000"/>
                    </a:solidFill>
                  </a:tcPr>
                </a:tc>
                <a:tc>
                  <a:txBody>
                    <a:bodyPr/>
                    <a:lstStyle/>
                    <a:p>
                      <a:r>
                        <a:rPr lang="ro-RO" noProof="0" dirty="0">
                          <a:latin typeface="Times New Roman" panose="02020603050405020304" pitchFamily="18" charset="0"/>
                          <a:ea typeface="Tahoma" panose="020B0604030504040204" pitchFamily="34" charset="0"/>
                          <a:cs typeface="Times New Roman" panose="02020603050405020304" pitchFamily="18" charset="0"/>
                        </a:rPr>
                        <a:t>Sănătos</a:t>
                      </a:r>
                      <a:endParaRPr lang="ro-RO" dirty="0">
                        <a:latin typeface="Times New Roman" panose="02020603050405020304" pitchFamily="18" charset="0"/>
                        <a:ea typeface="Tahoma" panose="020B0604030504040204" pitchFamily="34" charset="0"/>
                        <a:cs typeface="Times New Roman" panose="02020603050405020304" pitchFamily="18" charset="0"/>
                      </a:endParaRPr>
                    </a:p>
                  </a:txBody>
                  <a:tcPr/>
                </a:tc>
                <a:extLst>
                  <a:ext uri="{0D108BD9-81ED-4DB2-BD59-A6C34878D82A}">
                    <a16:rowId xmlns:a16="http://schemas.microsoft.com/office/drawing/2014/main" val="3988243039"/>
                  </a:ext>
                </a:extLst>
              </a:tr>
            </a:tbl>
          </a:graphicData>
        </a:graphic>
      </p:graphicFrame>
      <p:sp>
        <p:nvSpPr>
          <p:cNvPr id="7" name="CasetăText 6">
            <a:extLst>
              <a:ext uri="{FF2B5EF4-FFF2-40B4-BE49-F238E27FC236}">
                <a16:creationId xmlns:a16="http://schemas.microsoft.com/office/drawing/2014/main" id="{D3AD97CF-DD8D-4650-937A-8221C574A4FC}"/>
              </a:ext>
            </a:extLst>
          </p:cNvPr>
          <p:cNvSpPr txBox="1"/>
          <p:nvPr/>
        </p:nvSpPr>
        <p:spPr>
          <a:xfrm>
            <a:off x="838201" y="2073897"/>
            <a:ext cx="5486399" cy="369332"/>
          </a:xfrm>
          <a:prstGeom prst="rect">
            <a:avLst/>
          </a:prstGeom>
          <a:noFill/>
        </p:spPr>
        <p:txBody>
          <a:bodyPr wrap="square" rtlCol="0">
            <a:spAutoFit/>
          </a:bodyPr>
          <a:lstStyle/>
          <a:p>
            <a:pPr algn="ctr"/>
            <a:r>
              <a:rPr lang="ro-RO" dirty="0">
                <a:latin typeface="Times New Roman" panose="02020603050405020304" pitchFamily="18" charset="0"/>
                <a:cs typeface="Times New Roman" panose="02020603050405020304" pitchFamily="18" charset="0"/>
              </a:rPr>
              <a:t>Ce vedem noi:</a:t>
            </a:r>
          </a:p>
        </p:txBody>
      </p:sp>
      <p:graphicFrame>
        <p:nvGraphicFramePr>
          <p:cNvPr id="8" name="Tabel 7">
            <a:extLst>
              <a:ext uri="{FF2B5EF4-FFF2-40B4-BE49-F238E27FC236}">
                <a16:creationId xmlns:a16="http://schemas.microsoft.com/office/drawing/2014/main" id="{065FFF02-9C6A-489A-8A67-1085D2EADD6C}"/>
              </a:ext>
            </a:extLst>
          </p:cNvPr>
          <p:cNvGraphicFramePr>
            <a:graphicFrameLocks noGrp="1"/>
          </p:cNvGraphicFramePr>
          <p:nvPr>
            <p:extLst>
              <p:ext uri="{D42A27DB-BD31-4B8C-83A1-F6EECF244321}">
                <p14:modId xmlns:p14="http://schemas.microsoft.com/office/powerpoint/2010/main" val="2845723071"/>
              </p:ext>
            </p:extLst>
          </p:nvPr>
        </p:nvGraphicFramePr>
        <p:xfrm>
          <a:off x="7405462" y="3429000"/>
          <a:ext cx="3812436" cy="1375135"/>
        </p:xfrm>
        <a:graphic>
          <a:graphicData uri="http://schemas.openxmlformats.org/drawingml/2006/table">
            <a:tbl>
              <a:tblPr firstRow="1" firstCol="1" bandRow="1">
                <a:tableStyleId>{9D7B26C5-4107-4FEC-AEDC-1716B250A1EF}</a:tableStyleId>
              </a:tblPr>
              <a:tblGrid>
                <a:gridCol w="916330">
                  <a:extLst>
                    <a:ext uri="{9D8B030D-6E8A-4147-A177-3AD203B41FA5}">
                      <a16:colId xmlns:a16="http://schemas.microsoft.com/office/drawing/2014/main" val="54973064"/>
                    </a:ext>
                  </a:extLst>
                </a:gridCol>
                <a:gridCol w="874857">
                  <a:extLst>
                    <a:ext uri="{9D8B030D-6E8A-4147-A177-3AD203B41FA5}">
                      <a16:colId xmlns:a16="http://schemas.microsoft.com/office/drawing/2014/main" val="1199832617"/>
                    </a:ext>
                  </a:extLst>
                </a:gridCol>
                <a:gridCol w="1020406">
                  <a:extLst>
                    <a:ext uri="{9D8B030D-6E8A-4147-A177-3AD203B41FA5}">
                      <a16:colId xmlns:a16="http://schemas.microsoft.com/office/drawing/2014/main" val="1627037467"/>
                    </a:ext>
                  </a:extLst>
                </a:gridCol>
                <a:gridCol w="1000843">
                  <a:extLst>
                    <a:ext uri="{9D8B030D-6E8A-4147-A177-3AD203B41FA5}">
                      <a16:colId xmlns:a16="http://schemas.microsoft.com/office/drawing/2014/main" val="3880622228"/>
                    </a:ext>
                  </a:extLst>
                </a:gridCol>
              </a:tblGrid>
              <a:tr h="423421">
                <a:tc>
                  <a:txBody>
                    <a:bodyPr/>
                    <a:lstStyle/>
                    <a:p>
                      <a:pPr marL="0" marR="0" algn="ctr">
                        <a:spcBef>
                          <a:spcPts val="0"/>
                        </a:spcBef>
                        <a:spcAft>
                          <a:spcPts val="0"/>
                        </a:spcAft>
                      </a:pPr>
                      <a:r>
                        <a:rPr lang="ro-RO" sz="1100" noProof="0" dirty="0">
                          <a:effectLst/>
                          <a:latin typeface="Times New Roman" panose="02020603050405020304" pitchFamily="18" charset="0"/>
                          <a:cs typeface="Times New Roman" panose="02020603050405020304" pitchFamily="18" charset="0"/>
                        </a:rPr>
                        <a:t>Pacient </a:t>
                      </a:r>
                      <a:endParaRPr lang="ro-RO" sz="1100" noProof="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solidFill>
                      <a:schemeClr val="bg1"/>
                    </a:solidFill>
                  </a:tcPr>
                </a:tc>
                <a:tc>
                  <a:txBody>
                    <a:bodyPr/>
                    <a:lstStyle/>
                    <a:p>
                      <a:pPr marL="0" marR="0" algn="ctr">
                        <a:spcBef>
                          <a:spcPts val="0"/>
                        </a:spcBef>
                        <a:spcAft>
                          <a:spcPts val="0"/>
                        </a:spcAft>
                      </a:pPr>
                      <a:r>
                        <a:rPr lang="ro-RO" sz="1100" noProof="0" dirty="0">
                          <a:effectLst/>
                          <a:latin typeface="Times New Roman" panose="02020603050405020304" pitchFamily="18" charset="0"/>
                          <a:cs typeface="Times New Roman" panose="02020603050405020304" pitchFamily="18" charset="0"/>
                        </a:rPr>
                        <a:t>Media</a:t>
                      </a:r>
                      <a:endParaRPr lang="ro-RO" sz="1100" noProof="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ro-RO" sz="1100" noProof="0" dirty="0" err="1">
                          <a:effectLst/>
                          <a:latin typeface="Times New Roman" panose="02020603050405020304" pitchFamily="18" charset="0"/>
                          <a:cs typeface="Times New Roman" panose="02020603050405020304" pitchFamily="18" charset="0"/>
                        </a:rPr>
                        <a:t>Deviatia</a:t>
                      </a:r>
                      <a:r>
                        <a:rPr lang="ro-RO" sz="1100" noProof="0" dirty="0">
                          <a:effectLst/>
                          <a:latin typeface="Times New Roman" panose="02020603050405020304" pitchFamily="18" charset="0"/>
                          <a:cs typeface="Times New Roman" panose="02020603050405020304" pitchFamily="18" charset="0"/>
                        </a:rPr>
                        <a:t> Standard</a:t>
                      </a:r>
                      <a:endParaRPr lang="ro-RO" sz="1100" noProof="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ro-RO" sz="1100" noProof="0" dirty="0" err="1">
                          <a:effectLst/>
                          <a:latin typeface="Times New Roman" panose="02020603050405020304" pitchFamily="18" charset="0"/>
                          <a:cs typeface="Times New Roman" panose="02020603050405020304" pitchFamily="18" charset="0"/>
                        </a:rPr>
                        <a:t>Variatia</a:t>
                      </a:r>
                      <a:endParaRPr lang="ro-RO" sz="1100" noProof="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357115737"/>
                  </a:ext>
                </a:extLst>
              </a:tr>
              <a:tr h="475857">
                <a:tc>
                  <a:txBody>
                    <a:bodyPr/>
                    <a:lstStyle/>
                    <a:p>
                      <a:pPr marL="0" marR="0" algn="ctr">
                        <a:spcBef>
                          <a:spcPts val="0"/>
                        </a:spcBef>
                        <a:spcAft>
                          <a:spcPts val="0"/>
                        </a:spcAft>
                      </a:pPr>
                      <a:r>
                        <a:rPr lang="ro-RO" sz="1100" noProof="0" dirty="0">
                          <a:effectLst/>
                          <a:latin typeface="Times New Roman" panose="02020603050405020304" pitchFamily="18" charset="0"/>
                          <a:cs typeface="Times New Roman" panose="02020603050405020304" pitchFamily="18" charset="0"/>
                        </a:rPr>
                        <a:t>Sănătos</a:t>
                      </a:r>
                      <a:endParaRPr lang="ro-RO" sz="1100" noProof="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lnR w="12700" cap="flat" cmpd="sng" algn="ctr">
                      <a:solidFill>
                        <a:schemeClr val="tx1"/>
                      </a:solidFill>
                      <a:prstDash val="solid"/>
                      <a:round/>
                      <a:headEnd type="none" w="med" len="med"/>
                      <a:tailEnd type="none" w="med" len="med"/>
                    </a:lnR>
                    <a:solidFill>
                      <a:schemeClr val="bg1"/>
                    </a:solidFill>
                  </a:tcPr>
                </a:tc>
                <a:tc>
                  <a:txBody>
                    <a:bodyPr/>
                    <a:lstStyle/>
                    <a:p>
                      <a:pPr marL="0" marR="0" indent="0" algn="ctr">
                        <a:spcBef>
                          <a:spcPts val="0"/>
                        </a:spcBef>
                        <a:spcAft>
                          <a:spcPts val="0"/>
                        </a:spcAft>
                      </a:pPr>
                      <a:r>
                        <a:rPr lang="ro-RO" sz="1200" b="0" i="0">
                          <a:effectLst/>
                          <a:latin typeface="Times New Roman" panose="02020603050405020304" pitchFamily="18" charset="0"/>
                          <a:ea typeface="Batang" panose="02030600000101010101" pitchFamily="18" charset="-127"/>
                          <a:cs typeface="Times New Roman" panose="02020603050405020304" pitchFamily="18" charset="0"/>
                        </a:rPr>
                        <a:t>6.5025</a:t>
                      </a:r>
                      <a:endParaRPr lang="en-US" sz="1200" b="0" i="0">
                        <a:effectLst/>
                        <a:latin typeface="Times New Roman" panose="02020603050405020304" pitchFamily="18" charset="0"/>
                        <a:ea typeface="Batang" panose="02030600000101010101" pitchFamily="18" charset="-127"/>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tcPr>
                </a:tc>
                <a:tc>
                  <a:txBody>
                    <a:bodyPr/>
                    <a:lstStyle/>
                    <a:p>
                      <a:pPr marL="0" marR="0" indent="0" algn="ctr">
                        <a:spcBef>
                          <a:spcPts val="0"/>
                        </a:spcBef>
                        <a:spcAft>
                          <a:spcPts val="0"/>
                        </a:spcAft>
                      </a:pPr>
                      <a:r>
                        <a:rPr lang="ro-RO" sz="1200" b="0" i="0">
                          <a:solidFill>
                            <a:srgbClr val="000000"/>
                          </a:solidFill>
                          <a:effectLst/>
                          <a:latin typeface="Times New Roman" panose="02020603050405020304" pitchFamily="18" charset="0"/>
                          <a:ea typeface="Batang" panose="02030600000101010101" pitchFamily="18" charset="-127"/>
                          <a:cs typeface="Times New Roman" panose="02020603050405020304" pitchFamily="18" charset="0"/>
                        </a:rPr>
                        <a:t>0.1467</a:t>
                      </a:r>
                      <a:endParaRPr lang="en-US" sz="1200" b="0" i="0">
                        <a:effectLst/>
                        <a:latin typeface="Times New Roman" panose="02020603050405020304" pitchFamily="18" charset="0"/>
                        <a:ea typeface="Batang" panose="02030600000101010101" pitchFamily="18" charset="-127"/>
                        <a:cs typeface="Times New Roman" panose="02020603050405020304" pitchFamily="18" charset="0"/>
                      </a:endParaRPr>
                    </a:p>
                  </a:txBody>
                  <a:tcPr marL="68580" marR="68580" marT="0" marB="0" anchor="ctr"/>
                </a:tc>
                <a:tc>
                  <a:txBody>
                    <a:bodyPr/>
                    <a:lstStyle/>
                    <a:p>
                      <a:pPr marL="0" marR="0" indent="0" algn="ctr">
                        <a:spcBef>
                          <a:spcPts val="0"/>
                        </a:spcBef>
                        <a:spcAft>
                          <a:spcPts val="0"/>
                        </a:spcAft>
                      </a:pPr>
                      <a:r>
                        <a:rPr lang="ro-RO" sz="1200" b="0" i="0">
                          <a:solidFill>
                            <a:srgbClr val="000000"/>
                          </a:solidFill>
                          <a:effectLst/>
                          <a:latin typeface="Times New Roman" panose="02020603050405020304" pitchFamily="18" charset="0"/>
                          <a:ea typeface="Batang" panose="02030600000101010101" pitchFamily="18" charset="-127"/>
                          <a:cs typeface="Times New Roman" panose="02020603050405020304" pitchFamily="18" charset="0"/>
                        </a:rPr>
                        <a:t>0.0215</a:t>
                      </a:r>
                      <a:endParaRPr lang="en-US" sz="1200" b="0" i="0">
                        <a:effectLst/>
                        <a:latin typeface="Times New Roman" panose="02020603050405020304" pitchFamily="18" charset="0"/>
                        <a:ea typeface="Batang" panose="02030600000101010101" pitchFamily="18" charset="-127"/>
                        <a:cs typeface="Times New Roman" panose="02020603050405020304" pitchFamily="18" charset="0"/>
                      </a:endParaRPr>
                    </a:p>
                  </a:txBody>
                  <a:tcPr marL="68580" marR="68580" marT="0" marB="0" anchor="ctr"/>
                </a:tc>
                <a:extLst>
                  <a:ext uri="{0D108BD9-81ED-4DB2-BD59-A6C34878D82A}">
                    <a16:rowId xmlns:a16="http://schemas.microsoft.com/office/drawing/2014/main" val="2737226003"/>
                  </a:ext>
                </a:extLst>
              </a:tr>
              <a:tr h="475857">
                <a:tc>
                  <a:txBody>
                    <a:bodyPr/>
                    <a:lstStyle/>
                    <a:p>
                      <a:pPr marL="0" marR="0" algn="ctr">
                        <a:spcBef>
                          <a:spcPts val="0"/>
                        </a:spcBef>
                        <a:spcAft>
                          <a:spcPts val="0"/>
                        </a:spcAft>
                      </a:pPr>
                      <a:r>
                        <a:rPr lang="ro-RO" sz="1100" noProof="0" dirty="0">
                          <a:effectLst/>
                          <a:latin typeface="Times New Roman" panose="02020603050405020304" pitchFamily="18" charset="0"/>
                          <a:cs typeface="Times New Roman" panose="02020603050405020304" pitchFamily="18" charset="0"/>
                        </a:rPr>
                        <a:t>Celiac</a:t>
                      </a:r>
                      <a:endParaRPr lang="ro-RO" sz="1100" noProof="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lnR w="12700" cap="flat" cmpd="sng" algn="ctr">
                      <a:solidFill>
                        <a:schemeClr val="tx1"/>
                      </a:solidFill>
                      <a:prstDash val="solid"/>
                      <a:round/>
                      <a:headEnd type="none" w="med" len="med"/>
                      <a:tailEnd type="none" w="med" len="med"/>
                    </a:lnR>
                    <a:solidFill>
                      <a:schemeClr val="bg1"/>
                    </a:solidFill>
                  </a:tcPr>
                </a:tc>
                <a:tc>
                  <a:txBody>
                    <a:bodyPr/>
                    <a:lstStyle/>
                    <a:p>
                      <a:pPr marL="0" marR="0" indent="0" algn="ctr">
                        <a:spcBef>
                          <a:spcPts val="0"/>
                        </a:spcBef>
                        <a:spcAft>
                          <a:spcPts val="0"/>
                        </a:spcAft>
                      </a:pPr>
                      <a:r>
                        <a:rPr lang="ro-RO" sz="1200" b="0" i="0">
                          <a:solidFill>
                            <a:srgbClr val="000000"/>
                          </a:solidFill>
                          <a:effectLst/>
                          <a:latin typeface="Times New Roman" panose="02020603050405020304" pitchFamily="18" charset="0"/>
                          <a:ea typeface="Batang" panose="02030600000101010101" pitchFamily="18" charset="-127"/>
                          <a:cs typeface="Times New Roman" panose="02020603050405020304" pitchFamily="18" charset="0"/>
                        </a:rPr>
                        <a:t>6.6973</a:t>
                      </a:r>
                      <a:endParaRPr lang="en-US" sz="1200" b="0" i="0">
                        <a:effectLst/>
                        <a:latin typeface="Times New Roman" panose="02020603050405020304" pitchFamily="18" charset="0"/>
                        <a:ea typeface="Batang" panose="02030600000101010101" pitchFamily="18" charset="-127"/>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tcPr>
                </a:tc>
                <a:tc>
                  <a:txBody>
                    <a:bodyPr/>
                    <a:lstStyle/>
                    <a:p>
                      <a:pPr marL="0" marR="0" indent="0" algn="ctr">
                        <a:spcBef>
                          <a:spcPts val="0"/>
                        </a:spcBef>
                        <a:spcAft>
                          <a:spcPts val="0"/>
                        </a:spcAft>
                      </a:pPr>
                      <a:r>
                        <a:rPr lang="ro-RO" sz="1200" b="0" i="0">
                          <a:solidFill>
                            <a:srgbClr val="000000"/>
                          </a:solidFill>
                          <a:effectLst/>
                          <a:latin typeface="Times New Roman" panose="02020603050405020304" pitchFamily="18" charset="0"/>
                          <a:ea typeface="Batang" panose="02030600000101010101" pitchFamily="18" charset="-127"/>
                          <a:cs typeface="Times New Roman" panose="02020603050405020304" pitchFamily="18" charset="0"/>
                        </a:rPr>
                        <a:t>0.1326</a:t>
                      </a:r>
                      <a:endParaRPr lang="en-US" sz="1200" b="0" i="0">
                        <a:effectLst/>
                        <a:latin typeface="Times New Roman" panose="02020603050405020304" pitchFamily="18" charset="0"/>
                        <a:ea typeface="Batang" panose="02030600000101010101" pitchFamily="18" charset="-127"/>
                        <a:cs typeface="Times New Roman" panose="02020603050405020304" pitchFamily="18" charset="0"/>
                      </a:endParaRPr>
                    </a:p>
                  </a:txBody>
                  <a:tcPr marL="68580" marR="68580" marT="0" marB="0" anchor="ctr"/>
                </a:tc>
                <a:tc>
                  <a:txBody>
                    <a:bodyPr/>
                    <a:lstStyle/>
                    <a:p>
                      <a:pPr marL="0" marR="0" indent="0" algn="ctr">
                        <a:spcBef>
                          <a:spcPts val="0"/>
                        </a:spcBef>
                        <a:spcAft>
                          <a:spcPts val="0"/>
                        </a:spcAft>
                      </a:pPr>
                      <a:r>
                        <a:rPr lang="ro-RO" sz="1200" b="0" i="0" dirty="0">
                          <a:solidFill>
                            <a:srgbClr val="000000"/>
                          </a:solidFill>
                          <a:effectLst/>
                          <a:latin typeface="Times New Roman" panose="02020603050405020304" pitchFamily="18" charset="0"/>
                          <a:ea typeface="Batang" panose="02030600000101010101" pitchFamily="18" charset="-127"/>
                          <a:cs typeface="Times New Roman" panose="02020603050405020304" pitchFamily="18" charset="0"/>
                        </a:rPr>
                        <a:t>0.0176</a:t>
                      </a:r>
                      <a:endParaRPr lang="en-US" sz="1200" b="0" i="0" dirty="0">
                        <a:effectLst/>
                        <a:latin typeface="Times New Roman" panose="02020603050405020304" pitchFamily="18" charset="0"/>
                        <a:ea typeface="Batang" panose="02030600000101010101" pitchFamily="18" charset="-127"/>
                        <a:cs typeface="Times New Roman" panose="02020603050405020304" pitchFamily="18" charset="0"/>
                      </a:endParaRPr>
                    </a:p>
                  </a:txBody>
                  <a:tcPr marL="68580" marR="68580" marT="0" marB="0" anchor="ctr"/>
                </a:tc>
                <a:extLst>
                  <a:ext uri="{0D108BD9-81ED-4DB2-BD59-A6C34878D82A}">
                    <a16:rowId xmlns:a16="http://schemas.microsoft.com/office/drawing/2014/main" val="3242535165"/>
                  </a:ext>
                </a:extLst>
              </a:tr>
            </a:tbl>
          </a:graphicData>
        </a:graphic>
      </p:graphicFrame>
      <p:sp>
        <p:nvSpPr>
          <p:cNvPr id="9" name="CasetăText 8">
            <a:extLst>
              <a:ext uri="{FF2B5EF4-FFF2-40B4-BE49-F238E27FC236}">
                <a16:creationId xmlns:a16="http://schemas.microsoft.com/office/drawing/2014/main" id="{7FD1E578-96F5-4BFB-84BB-0EDE0D27B321}"/>
              </a:ext>
            </a:extLst>
          </p:cNvPr>
          <p:cNvSpPr txBox="1"/>
          <p:nvPr/>
        </p:nvSpPr>
        <p:spPr>
          <a:xfrm>
            <a:off x="7405461" y="2073897"/>
            <a:ext cx="3812435" cy="369332"/>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Ce </a:t>
            </a:r>
            <a:r>
              <a:rPr lang="en-US" dirty="0" err="1">
                <a:latin typeface="Times New Roman" panose="02020603050405020304" pitchFamily="18" charset="0"/>
                <a:cs typeface="Times New Roman" panose="02020603050405020304" pitchFamily="18" charset="0"/>
              </a:rPr>
              <a:t>vede</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calculatorul</a:t>
            </a:r>
            <a:r>
              <a:rPr lang="en-US" dirty="0">
                <a:latin typeface="Times New Roman" panose="02020603050405020304" pitchFamily="18" charset="0"/>
                <a:cs typeface="Times New Roman" panose="02020603050405020304" pitchFamily="18" charset="0"/>
              </a:rPr>
              <a:t>:</a:t>
            </a:r>
            <a:endParaRPr lang="ro-RO" dirty="0">
              <a:latin typeface="Times New Roman" panose="02020603050405020304" pitchFamily="18" charset="0"/>
              <a:cs typeface="Times New Roman" panose="02020603050405020304" pitchFamily="18" charset="0"/>
            </a:endParaRPr>
          </a:p>
        </p:txBody>
      </p:sp>
      <p:pic>
        <p:nvPicPr>
          <p:cNvPr id="16" name="Imagine 46">
            <a:extLst>
              <a:ext uri="{FF2B5EF4-FFF2-40B4-BE49-F238E27FC236}">
                <a16:creationId xmlns:a16="http://schemas.microsoft.com/office/drawing/2014/main" id="{F9068AA0-E67F-4867-9B53-31A3FF57793E}"/>
              </a:ext>
            </a:extLst>
          </p:cNvPr>
          <p:cNvPicPr/>
          <p:nvPr/>
        </p:nvPicPr>
        <p:blipFill>
          <a:blip r:embed="rId3"/>
          <a:stretch>
            <a:fillRect/>
          </a:stretch>
        </p:blipFill>
        <p:spPr>
          <a:xfrm>
            <a:off x="838200" y="2497012"/>
            <a:ext cx="5486400" cy="3200400"/>
          </a:xfrm>
          <a:prstGeom prst="rect">
            <a:avLst/>
          </a:prstGeom>
        </p:spPr>
      </p:pic>
    </p:spTree>
    <p:extLst>
      <p:ext uri="{BB962C8B-B14F-4D97-AF65-F5344CB8AC3E}">
        <p14:creationId xmlns:p14="http://schemas.microsoft.com/office/powerpoint/2010/main" val="4236514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500"/>
                                        <p:tgtEl>
                                          <p:spTgt spid="16"/>
                                        </p:tgtEl>
                                      </p:cBhvr>
                                    </p:animEffect>
                                  </p:childTnLst>
                                </p:cTn>
                              </p:par>
                              <p:par>
                                <p:cTn id="12" presetID="10" presetClass="entr" presetSubtype="0" fill="hold" nodeType="with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500"/>
                                        <p:tgtEl>
                                          <p:spTgt spid="6"/>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childTnLst>
                          </p:cTn>
                        </p:par>
                        <p:par>
                          <p:cTn id="20" fill="hold">
                            <p:stCondLst>
                              <p:cond delay="500"/>
                            </p:stCondLst>
                            <p:childTnLst>
                              <p:par>
                                <p:cTn id="21" presetID="10" presetClass="entr" presetSubtype="0" fill="hold"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a:extLst>
              <a:ext uri="{FF2B5EF4-FFF2-40B4-BE49-F238E27FC236}">
                <a16:creationId xmlns:a16="http://schemas.microsoft.com/office/drawing/2014/main" id="{8B46A0CA-CBA3-4856-BCEB-52E7913EFDB0}"/>
              </a:ext>
            </a:extLst>
          </p:cNvPr>
          <p:cNvGraphicFramePr>
            <a:graphicFrameLocks noGrp="1"/>
          </p:cNvGraphicFramePr>
          <p:nvPr>
            <p:ph idx="1"/>
            <p:extLst>
              <p:ext uri="{D42A27DB-BD31-4B8C-83A1-F6EECF244321}">
                <p14:modId xmlns:p14="http://schemas.microsoft.com/office/powerpoint/2010/main" val="704284470"/>
              </p:ext>
            </p:extLst>
          </p:nvPr>
        </p:nvGraphicFramePr>
        <p:xfrm>
          <a:off x="838199" y="1825624"/>
          <a:ext cx="10854447" cy="485727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itle 1">
            <a:extLst>
              <a:ext uri="{FF2B5EF4-FFF2-40B4-BE49-F238E27FC236}">
                <a16:creationId xmlns:a16="http://schemas.microsoft.com/office/drawing/2014/main" id="{76D2584C-E2CD-4794-AAE6-E976F0700B38}"/>
              </a:ext>
            </a:extLst>
          </p:cNvPr>
          <p:cNvSpPr>
            <a:spLocks noGrp="1"/>
          </p:cNvSpPr>
          <p:nvPr>
            <p:ph type="title"/>
          </p:nvPr>
        </p:nvSpPr>
        <p:spPr>
          <a:xfrm>
            <a:off x="838200" y="365125"/>
            <a:ext cx="10515600" cy="1325563"/>
          </a:xfrm>
        </p:spPr>
        <p:txBody>
          <a:bodyPr/>
          <a:lstStyle/>
          <a:p>
            <a:pPr algn="ctr"/>
            <a:r>
              <a:rPr lang="ro-RO" dirty="0">
                <a:latin typeface="Times New Roman" panose="02020603050405020304" pitchFamily="18" charset="0"/>
                <a:cs typeface="Times New Roman" panose="02020603050405020304" pitchFamily="18" charset="0"/>
              </a:rPr>
              <a:t>Dar cum funcționează?</a:t>
            </a:r>
            <a:br>
              <a:rPr lang="en-US" dirty="0">
                <a:latin typeface="Times New Roman" panose="02020603050405020304" pitchFamily="18" charset="0"/>
                <a:cs typeface="Times New Roman" panose="02020603050405020304" pitchFamily="18" charset="0"/>
              </a:rPr>
            </a:br>
            <a:r>
              <a:rPr lang="en-US" dirty="0" err="1">
                <a:latin typeface="Times New Roman" panose="02020603050405020304" pitchFamily="18" charset="0"/>
                <a:cs typeface="Times New Roman" panose="02020603050405020304" pitchFamily="18" charset="0"/>
              </a:rPr>
              <a:t>Clasificarea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datelor</a:t>
            </a:r>
            <a:endParaRPr lang="en-US" dirty="0"/>
          </a:p>
        </p:txBody>
      </p:sp>
      <p:sp>
        <p:nvSpPr>
          <p:cNvPr id="6" name="Callout: Down Arrow 5">
            <a:extLst>
              <a:ext uri="{FF2B5EF4-FFF2-40B4-BE49-F238E27FC236}">
                <a16:creationId xmlns:a16="http://schemas.microsoft.com/office/drawing/2014/main" id="{70E796EA-7349-4DD4-9B73-CCDA11765473}"/>
              </a:ext>
            </a:extLst>
          </p:cNvPr>
          <p:cNvSpPr/>
          <p:nvPr/>
        </p:nvSpPr>
        <p:spPr>
          <a:xfrm>
            <a:off x="6702357" y="2422187"/>
            <a:ext cx="2033081" cy="1006813"/>
          </a:xfrm>
          <a:prstGeom prst="downArrowCallout">
            <a:avLst>
              <a:gd name="adj1" fmla="val 25000"/>
              <a:gd name="adj2" fmla="val 25000"/>
              <a:gd name="adj3" fmla="val 25000"/>
              <a:gd name="adj4" fmla="val 53383"/>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dirty="0" err="1"/>
              <a:t>Suntem</a:t>
            </a:r>
            <a:r>
              <a:rPr lang="en-US" dirty="0"/>
              <a:t> </a:t>
            </a:r>
            <a:r>
              <a:rPr lang="en-US" dirty="0" err="1"/>
              <a:t>aici</a:t>
            </a:r>
            <a:r>
              <a:rPr lang="en-US" dirty="0"/>
              <a:t>.</a:t>
            </a:r>
          </a:p>
        </p:txBody>
      </p:sp>
      <p:sp>
        <p:nvSpPr>
          <p:cNvPr id="8" name="Callout: Up Arrow 7">
            <a:extLst>
              <a:ext uri="{FF2B5EF4-FFF2-40B4-BE49-F238E27FC236}">
                <a16:creationId xmlns:a16="http://schemas.microsoft.com/office/drawing/2014/main" id="{51BDBF3F-54BE-4CB2-88D3-C86EBBDE1ED6}"/>
              </a:ext>
            </a:extLst>
          </p:cNvPr>
          <p:cNvSpPr/>
          <p:nvPr/>
        </p:nvSpPr>
        <p:spPr>
          <a:xfrm>
            <a:off x="9659565" y="5223752"/>
            <a:ext cx="2033081" cy="817125"/>
          </a:xfrm>
          <a:prstGeom prst="upArrowCallou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dirty="0"/>
              <a:t>Dar in </a:t>
            </a:r>
            <a:r>
              <a:rPr lang="en-US" dirty="0" err="1"/>
              <a:t>acelasi</a:t>
            </a:r>
            <a:r>
              <a:rPr lang="en-US" dirty="0"/>
              <a:t> </a:t>
            </a:r>
            <a:r>
              <a:rPr lang="en-US" dirty="0" err="1"/>
              <a:t>timp</a:t>
            </a:r>
            <a:r>
              <a:rPr lang="en-US" dirty="0"/>
              <a:t> </a:t>
            </a:r>
            <a:r>
              <a:rPr lang="en-US" dirty="0" err="1"/>
              <a:t>si</a:t>
            </a:r>
            <a:r>
              <a:rPr lang="en-US" dirty="0"/>
              <a:t> </a:t>
            </a:r>
            <a:r>
              <a:rPr lang="en-US" dirty="0" err="1"/>
              <a:t>aici</a:t>
            </a:r>
            <a:endParaRPr lang="en-US" dirty="0"/>
          </a:p>
        </p:txBody>
      </p:sp>
    </p:spTree>
    <p:extLst>
      <p:ext uri="{BB962C8B-B14F-4D97-AF65-F5344CB8AC3E}">
        <p14:creationId xmlns:p14="http://schemas.microsoft.com/office/powerpoint/2010/main" val="2715427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graphicEl>
                                              <a:dgm id="{9003B27A-3CAE-4756-A28B-81B9B5A5F0B8}"/>
                                            </p:graphicEl>
                                          </p:spTgt>
                                        </p:tgtEl>
                                        <p:attrNameLst>
                                          <p:attrName>style.visibility</p:attrName>
                                        </p:attrNameLst>
                                      </p:cBhvr>
                                      <p:to>
                                        <p:strVal val="visible"/>
                                      </p:to>
                                    </p:set>
                                    <p:animEffect transition="in" filter="fade">
                                      <p:cBhvr>
                                        <p:cTn id="7" dur="500"/>
                                        <p:tgtEl>
                                          <p:spTgt spid="5">
                                            <p:graphicEl>
                                              <a:dgm id="{9003B27A-3CAE-4756-A28B-81B9B5A5F0B8}"/>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graphicEl>
                                              <a:dgm id="{8FE4529C-110B-4E12-962E-B53EC55D7743}"/>
                                            </p:graphicEl>
                                          </p:spTgt>
                                        </p:tgtEl>
                                        <p:attrNameLst>
                                          <p:attrName>style.visibility</p:attrName>
                                        </p:attrNameLst>
                                      </p:cBhvr>
                                      <p:to>
                                        <p:strVal val="visible"/>
                                      </p:to>
                                    </p:set>
                                    <p:animEffect transition="in" filter="fade">
                                      <p:cBhvr>
                                        <p:cTn id="12" dur="500"/>
                                        <p:tgtEl>
                                          <p:spTgt spid="5">
                                            <p:graphicEl>
                                              <a:dgm id="{8FE4529C-110B-4E12-962E-B53EC55D7743}"/>
                                            </p:graphic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
                                            <p:graphicEl>
                                              <a:dgm id="{106CD80E-B64F-43C9-88C3-5C8803C1FAE8}"/>
                                            </p:graphicEl>
                                          </p:spTgt>
                                        </p:tgtEl>
                                        <p:attrNameLst>
                                          <p:attrName>style.visibility</p:attrName>
                                        </p:attrNameLst>
                                      </p:cBhvr>
                                      <p:to>
                                        <p:strVal val="visible"/>
                                      </p:to>
                                    </p:set>
                                    <p:animEffect transition="in" filter="fade">
                                      <p:cBhvr>
                                        <p:cTn id="15" dur="500"/>
                                        <p:tgtEl>
                                          <p:spTgt spid="5">
                                            <p:graphicEl>
                                              <a:dgm id="{106CD80E-B64F-43C9-88C3-5C8803C1FAE8}"/>
                                            </p:graphic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5">
                                            <p:graphicEl>
                                              <a:dgm id="{0B960715-2FBE-4678-9EE9-34AECD7B2F1E}"/>
                                            </p:graphicEl>
                                          </p:spTgt>
                                        </p:tgtEl>
                                        <p:attrNameLst>
                                          <p:attrName>style.visibility</p:attrName>
                                        </p:attrNameLst>
                                      </p:cBhvr>
                                      <p:to>
                                        <p:strVal val="visible"/>
                                      </p:to>
                                    </p:set>
                                    <p:animEffect transition="in" filter="fade">
                                      <p:cBhvr>
                                        <p:cTn id="20" dur="500"/>
                                        <p:tgtEl>
                                          <p:spTgt spid="5">
                                            <p:graphicEl>
                                              <a:dgm id="{0B960715-2FBE-4678-9EE9-34AECD7B2F1E}"/>
                                            </p:graphic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5">
                                            <p:graphicEl>
                                              <a:dgm id="{5BD50FE3-619D-4CD6-A8A6-42D898917125}"/>
                                            </p:graphicEl>
                                          </p:spTgt>
                                        </p:tgtEl>
                                        <p:attrNameLst>
                                          <p:attrName>style.visibility</p:attrName>
                                        </p:attrNameLst>
                                      </p:cBhvr>
                                      <p:to>
                                        <p:strVal val="visible"/>
                                      </p:to>
                                    </p:set>
                                    <p:animEffect transition="in" filter="fade">
                                      <p:cBhvr>
                                        <p:cTn id="23" dur="500"/>
                                        <p:tgtEl>
                                          <p:spTgt spid="5">
                                            <p:graphicEl>
                                              <a:dgm id="{5BD50FE3-619D-4CD6-A8A6-42D898917125}"/>
                                            </p:graphic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5">
                                            <p:graphicEl>
                                              <a:dgm id="{1065E352-7522-4931-96BD-5E7719CC9BFE}"/>
                                            </p:graphicEl>
                                          </p:spTgt>
                                        </p:tgtEl>
                                        <p:attrNameLst>
                                          <p:attrName>style.visibility</p:attrName>
                                        </p:attrNameLst>
                                      </p:cBhvr>
                                      <p:to>
                                        <p:strVal val="visible"/>
                                      </p:to>
                                    </p:set>
                                    <p:animEffect transition="in" filter="fade">
                                      <p:cBhvr>
                                        <p:cTn id="28" dur="500"/>
                                        <p:tgtEl>
                                          <p:spTgt spid="5">
                                            <p:graphicEl>
                                              <a:dgm id="{1065E352-7522-4931-96BD-5E7719CC9BFE}"/>
                                            </p:graphic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5">
                                            <p:graphicEl>
                                              <a:dgm id="{201D3263-D4D8-4819-8AD0-180AB9A08AFB}"/>
                                            </p:graphicEl>
                                          </p:spTgt>
                                        </p:tgtEl>
                                        <p:attrNameLst>
                                          <p:attrName>style.visibility</p:attrName>
                                        </p:attrNameLst>
                                      </p:cBhvr>
                                      <p:to>
                                        <p:strVal val="visible"/>
                                      </p:to>
                                    </p:set>
                                    <p:animEffect transition="in" filter="fade">
                                      <p:cBhvr>
                                        <p:cTn id="31" dur="500"/>
                                        <p:tgtEl>
                                          <p:spTgt spid="5">
                                            <p:graphicEl>
                                              <a:dgm id="{201D3263-D4D8-4819-8AD0-180AB9A08AFB}"/>
                                            </p:graphic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6"/>
                                        </p:tgtEl>
                                        <p:attrNameLst>
                                          <p:attrName>style.visibility</p:attrName>
                                        </p:attrNameLst>
                                      </p:cBhvr>
                                      <p:to>
                                        <p:strVal val="visible"/>
                                      </p:to>
                                    </p:set>
                                    <p:animEffect transition="in" filter="fade">
                                      <p:cBhvr>
                                        <p:cTn id="36" dur="500"/>
                                        <p:tgtEl>
                                          <p:spTgt spid="6"/>
                                        </p:tgtEl>
                                      </p:cBhvr>
                                    </p:animEffect>
                                  </p:childTnLst>
                                </p:cTn>
                              </p:par>
                            </p:childTnLst>
                          </p:cTn>
                        </p:par>
                        <p:par>
                          <p:cTn id="37" fill="hold">
                            <p:stCondLst>
                              <p:cond delay="500"/>
                            </p:stCondLst>
                            <p:childTnLst>
                              <p:par>
                                <p:cTn id="38" presetID="10" presetClass="entr" presetSubtype="0" fill="hold" grpId="0" nodeType="afterEffect">
                                  <p:stCondLst>
                                    <p:cond delay="0"/>
                                  </p:stCondLst>
                                  <p:childTnLst>
                                    <p:set>
                                      <p:cBhvr>
                                        <p:cTn id="39" dur="1" fill="hold">
                                          <p:stCondLst>
                                            <p:cond delay="0"/>
                                          </p:stCondLst>
                                        </p:cTn>
                                        <p:tgtEl>
                                          <p:spTgt spid="8"/>
                                        </p:tgtEl>
                                        <p:attrNameLst>
                                          <p:attrName>style.visibility</p:attrName>
                                        </p:attrNameLst>
                                      </p:cBhvr>
                                      <p:to>
                                        <p:strVal val="visible"/>
                                      </p:to>
                                    </p:set>
                                    <p:animEffect transition="in" filter="fade">
                                      <p:cBhvr>
                                        <p:cTn id="4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P spid="6" grpId="0" animBg="1"/>
      <p:bldP spid="8"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F9F2FC-EC80-40BC-A829-5CB52B63EFB4}"/>
              </a:ext>
            </a:extLst>
          </p:cNvPr>
          <p:cNvSpPr>
            <a:spLocks noGrp="1"/>
          </p:cNvSpPr>
          <p:nvPr>
            <p:ph type="title"/>
          </p:nvPr>
        </p:nvSpPr>
        <p:spPr/>
        <p:txBody>
          <a:bodyPr/>
          <a:lstStyle/>
          <a:p>
            <a:pPr algn="ctr"/>
            <a:r>
              <a:rPr lang="ro-RO" dirty="0">
                <a:latin typeface="Times New Roman" panose="02020603050405020304" pitchFamily="18" charset="0"/>
                <a:cs typeface="Times New Roman" panose="02020603050405020304" pitchFamily="18" charset="0"/>
              </a:rPr>
              <a:t>Dar cum funcționează?</a:t>
            </a:r>
            <a:br>
              <a:rPr lang="en-US" dirty="0">
                <a:latin typeface="Times New Roman" panose="02020603050405020304" pitchFamily="18" charset="0"/>
                <a:cs typeface="Times New Roman" panose="02020603050405020304" pitchFamily="18" charset="0"/>
              </a:rPr>
            </a:br>
            <a:r>
              <a:rPr lang="en-US" dirty="0" err="1">
                <a:latin typeface="Times New Roman" panose="02020603050405020304" pitchFamily="18" charset="0"/>
                <a:cs typeface="Times New Roman" panose="02020603050405020304" pitchFamily="18" charset="0"/>
              </a:rPr>
              <a:t>Clasificarea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datelor</a:t>
            </a:r>
            <a:r>
              <a:rPr lang="en-US" dirty="0">
                <a:latin typeface="Times New Roman" panose="02020603050405020304" pitchFamily="18" charset="0"/>
                <a:cs typeface="Times New Roman" panose="02020603050405020304" pitchFamily="18" charset="0"/>
              </a:rPr>
              <a:t>: KNN</a:t>
            </a:r>
            <a:endParaRPr lang="en-US" dirty="0"/>
          </a:p>
        </p:txBody>
      </p:sp>
      <p:pic>
        <p:nvPicPr>
          <p:cNvPr id="5" name="Picture 4" descr="A picture containing shape&#10;&#10;Description automatically generated">
            <a:extLst>
              <a:ext uri="{FF2B5EF4-FFF2-40B4-BE49-F238E27FC236}">
                <a16:creationId xmlns:a16="http://schemas.microsoft.com/office/drawing/2014/main" id="{3DF4F299-D8E1-4AB8-B3D8-68B066BD75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5139" y="2947879"/>
            <a:ext cx="3015887" cy="2723346"/>
          </a:xfrm>
          <a:prstGeom prst="rect">
            <a:avLst/>
          </a:prstGeom>
        </p:spPr>
      </p:pic>
      <p:sp>
        <p:nvSpPr>
          <p:cNvPr id="6" name="TextBox 5">
            <a:extLst>
              <a:ext uri="{FF2B5EF4-FFF2-40B4-BE49-F238E27FC236}">
                <a16:creationId xmlns:a16="http://schemas.microsoft.com/office/drawing/2014/main" id="{142D76BD-12EA-4A1D-BA10-D8585A6BC607}"/>
              </a:ext>
            </a:extLst>
          </p:cNvPr>
          <p:cNvSpPr txBox="1"/>
          <p:nvPr/>
        </p:nvSpPr>
        <p:spPr>
          <a:xfrm>
            <a:off x="1245139" y="2042809"/>
            <a:ext cx="3142345" cy="400110"/>
          </a:xfrm>
          <a:prstGeom prst="rect">
            <a:avLst/>
          </a:prstGeom>
          <a:noFill/>
        </p:spPr>
        <p:txBody>
          <a:bodyPr wrap="square" rtlCol="0">
            <a:spAutoFit/>
          </a:bodyPr>
          <a:lstStyle/>
          <a:p>
            <a:pPr algn="ctr"/>
            <a:r>
              <a:rPr lang="ro-RO" sz="2000" dirty="0">
                <a:latin typeface="Times New Roman" panose="02020603050405020304" pitchFamily="18" charset="0"/>
                <a:cs typeface="Times New Roman" panose="02020603050405020304" pitchFamily="18" charset="0"/>
              </a:rPr>
              <a:t>Cum funcționează:</a:t>
            </a:r>
          </a:p>
        </p:txBody>
      </p:sp>
      <p:sp>
        <p:nvSpPr>
          <p:cNvPr id="7" name="TextBox 6">
            <a:extLst>
              <a:ext uri="{FF2B5EF4-FFF2-40B4-BE49-F238E27FC236}">
                <a16:creationId xmlns:a16="http://schemas.microsoft.com/office/drawing/2014/main" id="{2D741E41-C09D-4527-A9FE-89EEEA451A74}"/>
              </a:ext>
            </a:extLst>
          </p:cNvPr>
          <p:cNvSpPr txBox="1"/>
          <p:nvPr/>
        </p:nvSpPr>
        <p:spPr>
          <a:xfrm>
            <a:off x="7224407" y="2042809"/>
            <a:ext cx="3142345" cy="400110"/>
          </a:xfrm>
          <a:prstGeom prst="rect">
            <a:avLst/>
          </a:prstGeom>
          <a:noFill/>
        </p:spPr>
        <p:txBody>
          <a:bodyPr wrap="square" rtlCol="0">
            <a:spAutoFit/>
          </a:bodyPr>
          <a:lstStyle/>
          <a:p>
            <a:pPr algn="ctr"/>
            <a:r>
              <a:rPr lang="ro-RO" sz="2000" dirty="0">
                <a:latin typeface="Times New Roman" panose="02020603050405020304" pitchFamily="18" charset="0"/>
                <a:cs typeface="Times New Roman" panose="02020603050405020304" pitchFamily="18" charset="0"/>
              </a:rPr>
              <a:t>Ce am obținut:</a:t>
            </a:r>
          </a:p>
        </p:txBody>
      </p:sp>
      <p:graphicFrame>
        <p:nvGraphicFramePr>
          <p:cNvPr id="9" name="Table 9">
            <a:extLst>
              <a:ext uri="{FF2B5EF4-FFF2-40B4-BE49-F238E27FC236}">
                <a16:creationId xmlns:a16="http://schemas.microsoft.com/office/drawing/2014/main" id="{72AED550-1E27-47B5-B532-F53B9972B033}"/>
              </a:ext>
            </a:extLst>
          </p:cNvPr>
          <p:cNvGraphicFramePr>
            <a:graphicFrameLocks noGrp="1"/>
          </p:cNvGraphicFramePr>
          <p:nvPr>
            <p:extLst>
              <p:ext uri="{D42A27DB-BD31-4B8C-83A1-F6EECF244321}">
                <p14:modId xmlns:p14="http://schemas.microsoft.com/office/powerpoint/2010/main" val="667794821"/>
              </p:ext>
            </p:extLst>
          </p:nvPr>
        </p:nvGraphicFramePr>
        <p:xfrm>
          <a:off x="6308540" y="3938712"/>
          <a:ext cx="4974078" cy="741680"/>
        </p:xfrm>
        <a:graphic>
          <a:graphicData uri="http://schemas.openxmlformats.org/drawingml/2006/table">
            <a:tbl>
              <a:tblPr firstRow="1" bandRow="1">
                <a:tableStyleId>{2D5ABB26-0587-4C30-8999-92F81FD0307C}</a:tableStyleId>
              </a:tblPr>
              <a:tblGrid>
                <a:gridCol w="1658026">
                  <a:extLst>
                    <a:ext uri="{9D8B030D-6E8A-4147-A177-3AD203B41FA5}">
                      <a16:colId xmlns:a16="http://schemas.microsoft.com/office/drawing/2014/main" val="5848649"/>
                    </a:ext>
                  </a:extLst>
                </a:gridCol>
                <a:gridCol w="1658026">
                  <a:extLst>
                    <a:ext uri="{9D8B030D-6E8A-4147-A177-3AD203B41FA5}">
                      <a16:colId xmlns:a16="http://schemas.microsoft.com/office/drawing/2014/main" val="761091530"/>
                    </a:ext>
                  </a:extLst>
                </a:gridCol>
                <a:gridCol w="1658026">
                  <a:extLst>
                    <a:ext uri="{9D8B030D-6E8A-4147-A177-3AD203B41FA5}">
                      <a16:colId xmlns:a16="http://schemas.microsoft.com/office/drawing/2014/main" val="3503932098"/>
                    </a:ext>
                  </a:extLst>
                </a:gridCol>
              </a:tblGrid>
              <a:tr h="370840">
                <a:tc>
                  <a:txBody>
                    <a:bodyPr/>
                    <a:lstStyle/>
                    <a:p>
                      <a:r>
                        <a:rPr lang="en-US" dirty="0" err="1"/>
                        <a:t>Precizie</a:t>
                      </a:r>
                      <a:endParaRPr lang="en-US" dirty="0"/>
                    </a:p>
                  </a:txBody>
                  <a:tcPr>
                    <a:lnB w="12700" cap="flat" cmpd="sng" algn="ctr">
                      <a:solidFill>
                        <a:schemeClr val="tx1"/>
                      </a:solidFill>
                      <a:prstDash val="solid"/>
                      <a:round/>
                      <a:headEnd type="none" w="med" len="med"/>
                      <a:tailEnd type="none" w="med" len="med"/>
                    </a:lnB>
                  </a:tcPr>
                </a:tc>
                <a:tc>
                  <a:txBody>
                    <a:bodyPr/>
                    <a:lstStyle/>
                    <a:p>
                      <a:pPr algn="ctr"/>
                      <a:r>
                        <a:rPr lang="en-US" dirty="0" err="1"/>
                        <a:t>Sensibilitate</a:t>
                      </a:r>
                      <a:endParaRPr lang="en-US" dirty="0"/>
                    </a:p>
                  </a:txBody>
                  <a:tcPr>
                    <a:lnB w="12700" cap="flat" cmpd="sng" algn="ctr">
                      <a:solidFill>
                        <a:schemeClr val="tx1"/>
                      </a:solidFill>
                      <a:prstDash val="solid"/>
                      <a:round/>
                      <a:headEnd type="none" w="med" len="med"/>
                      <a:tailEnd type="none" w="med" len="med"/>
                    </a:lnB>
                  </a:tcPr>
                </a:tc>
                <a:tc>
                  <a:txBody>
                    <a:bodyPr/>
                    <a:lstStyle/>
                    <a:p>
                      <a:pPr algn="r"/>
                      <a:r>
                        <a:rPr lang="en-US" dirty="0" err="1"/>
                        <a:t>Scorul</a:t>
                      </a:r>
                      <a:r>
                        <a:rPr lang="en-US" dirty="0"/>
                        <a:t> F1</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03003334"/>
                  </a:ext>
                </a:extLst>
              </a:tr>
              <a:tr h="370840">
                <a:tc>
                  <a:txBody>
                    <a:bodyPr/>
                    <a:lstStyle/>
                    <a:p>
                      <a:r>
                        <a:rPr lang="en-US" dirty="0"/>
                        <a:t>84%</a:t>
                      </a:r>
                    </a:p>
                  </a:txBody>
                  <a:tcPr>
                    <a:lnT w="12700" cap="flat" cmpd="sng" algn="ctr">
                      <a:solidFill>
                        <a:schemeClr val="tx1"/>
                      </a:solidFill>
                      <a:prstDash val="solid"/>
                      <a:round/>
                      <a:headEnd type="none" w="med" len="med"/>
                      <a:tailEnd type="none" w="med" len="med"/>
                    </a:lnT>
                  </a:tcPr>
                </a:tc>
                <a:tc>
                  <a:txBody>
                    <a:bodyPr/>
                    <a:lstStyle/>
                    <a:p>
                      <a:pPr algn="ctr"/>
                      <a:r>
                        <a:rPr lang="en-US" dirty="0"/>
                        <a:t>80%</a:t>
                      </a:r>
                    </a:p>
                  </a:txBody>
                  <a:tcPr>
                    <a:lnT w="12700" cap="flat" cmpd="sng" algn="ctr">
                      <a:solidFill>
                        <a:schemeClr val="tx1"/>
                      </a:solidFill>
                      <a:prstDash val="solid"/>
                      <a:round/>
                      <a:headEnd type="none" w="med" len="med"/>
                      <a:tailEnd type="none" w="med" len="med"/>
                    </a:lnT>
                  </a:tcPr>
                </a:tc>
                <a:tc>
                  <a:txBody>
                    <a:bodyPr/>
                    <a:lstStyle/>
                    <a:p>
                      <a:pPr algn="r"/>
                      <a:r>
                        <a:rPr lang="en-US" dirty="0"/>
                        <a:t>81%</a:t>
                      </a: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271676007"/>
                  </a:ext>
                </a:extLst>
              </a:tr>
            </a:tbl>
          </a:graphicData>
        </a:graphic>
      </p:graphicFrame>
    </p:spTree>
    <p:extLst>
      <p:ext uri="{BB962C8B-B14F-4D97-AF65-F5344CB8AC3E}">
        <p14:creationId xmlns:p14="http://schemas.microsoft.com/office/powerpoint/2010/main" val="3756054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u 1">
            <a:extLst>
              <a:ext uri="{FF2B5EF4-FFF2-40B4-BE49-F238E27FC236}">
                <a16:creationId xmlns:a16="http://schemas.microsoft.com/office/drawing/2014/main" id="{D48C5BAE-E435-4CED-8CBF-A5AF93E1CC9D}"/>
              </a:ext>
            </a:extLst>
          </p:cNvPr>
          <p:cNvSpPr>
            <a:spLocks noGrp="1"/>
          </p:cNvSpPr>
          <p:nvPr>
            <p:ph type="title"/>
          </p:nvPr>
        </p:nvSpPr>
        <p:spPr>
          <a:xfrm>
            <a:off x="838200" y="365125"/>
            <a:ext cx="10515600" cy="1325563"/>
          </a:xfrm>
        </p:spPr>
        <p:txBody>
          <a:bodyPr/>
          <a:lstStyle/>
          <a:p>
            <a:pPr algn="ctr"/>
            <a:r>
              <a:rPr lang="en-US" dirty="0">
                <a:latin typeface="Times New Roman" panose="02020603050405020304" pitchFamily="18" charset="0"/>
                <a:cs typeface="Times New Roman" panose="02020603050405020304" pitchFamily="18" charset="0"/>
              </a:rPr>
              <a:t>Ce </a:t>
            </a:r>
            <a:r>
              <a:rPr lang="en-US" dirty="0" err="1">
                <a:latin typeface="Times New Roman" panose="02020603050405020304" pitchFamily="18" charset="0"/>
                <a:cs typeface="Times New Roman" panose="02020603050405020304" pitchFamily="18" charset="0"/>
              </a:rPr>
              <a:t>este</a:t>
            </a:r>
            <a:r>
              <a:rPr lang="en-US" dirty="0">
                <a:latin typeface="Times New Roman" panose="02020603050405020304" pitchFamily="18" charset="0"/>
                <a:cs typeface="Times New Roman" panose="02020603050405020304" pitchFamily="18" charset="0"/>
              </a:rPr>
              <a:t> boala </a:t>
            </a:r>
            <a:r>
              <a:rPr lang="en-US" dirty="0" err="1">
                <a:latin typeface="Times New Roman" panose="02020603050405020304" pitchFamily="18" charset="0"/>
                <a:cs typeface="Times New Roman" panose="02020603050405020304" pitchFamily="18" charset="0"/>
              </a:rPr>
              <a:t>celiacă</a:t>
            </a:r>
            <a:r>
              <a:rPr lang="en-US" dirty="0">
                <a:latin typeface="Times New Roman" panose="02020603050405020304" pitchFamily="18" charset="0"/>
                <a:cs typeface="Times New Roman" panose="02020603050405020304" pitchFamily="18" charset="0"/>
              </a:rPr>
              <a:t>?</a:t>
            </a:r>
          </a:p>
        </p:txBody>
      </p:sp>
      <p:pic>
        <p:nvPicPr>
          <p:cNvPr id="5" name="Imagine 4">
            <a:extLst>
              <a:ext uri="{FF2B5EF4-FFF2-40B4-BE49-F238E27FC236}">
                <a16:creationId xmlns:a16="http://schemas.microsoft.com/office/drawing/2014/main" id="{623A3C1F-A3FC-45FC-AC43-1FC62F629C06}"/>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222497" y="2593818"/>
            <a:ext cx="3637928" cy="3637928"/>
          </a:xfrm>
          <a:prstGeom prst="rect">
            <a:avLst/>
          </a:prstGeom>
        </p:spPr>
      </p:pic>
      <p:pic>
        <p:nvPicPr>
          <p:cNvPr id="7" name="Imagine 6">
            <a:extLst>
              <a:ext uri="{FF2B5EF4-FFF2-40B4-BE49-F238E27FC236}">
                <a16:creationId xmlns:a16="http://schemas.microsoft.com/office/drawing/2014/main" id="{7BA0B6F0-27E4-45B9-9206-D7FD130D6F61}"/>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7357" b="89918" l="9968" r="89873">
                        <a14:foregroundMark x1="40981" y1="36240" x2="37184" y2="10082"/>
                        <a14:foregroundMark x1="37184" y1="10082" x2="49684" y2="18256"/>
                        <a14:foregroundMark x1="49684" y1="18256" x2="54114" y2="25068"/>
                        <a14:foregroundMark x1="54114" y1="25068" x2="62658" y2="27793"/>
                        <a14:foregroundMark x1="62658" y1="27793" x2="63449" y2="11172"/>
                        <a14:foregroundMark x1="33070" y1="12807" x2="43196" y2="7357"/>
                        <a14:backgroundMark x1="15190" y1="83243" x2="28797" y2="73842"/>
                        <a14:backgroundMark x1="28797" y1="73842" x2="26108" y2="64169"/>
                        <a14:backgroundMark x1="26108" y1="64169" x2="17880" y2="73433"/>
                        <a14:backgroundMark x1="17880" y1="73433" x2="19778" y2="75341"/>
                        <a14:backgroundMark x1="11392" y1="82289" x2="15032" y2="59537"/>
                        <a14:backgroundMark x1="15032" y1="59537" x2="25475" y2="58856"/>
                        <a14:backgroundMark x1="25475" y1="58856" x2="37975" y2="59128"/>
                        <a14:backgroundMark x1="37975" y1="59128" x2="36709" y2="71935"/>
                        <a14:backgroundMark x1="36709" y1="71935" x2="24842" y2="78747"/>
                        <a14:backgroundMark x1="24842" y1="78747" x2="28639" y2="85559"/>
                        <a14:backgroundMark x1="28639" y1="85559" x2="31804" y2="78747"/>
                      </a14:backgroundRemoval>
                    </a14:imgEffect>
                  </a14:imgLayer>
                </a14:imgProps>
              </a:ext>
              <a:ext uri="{28A0092B-C50C-407E-A947-70E740481C1C}">
                <a14:useLocalDpi xmlns:a14="http://schemas.microsoft.com/office/drawing/2010/main" val="0"/>
              </a:ext>
            </a:extLst>
          </a:blip>
          <a:srcRect l="25355" r="24365" b="55062"/>
          <a:stretch/>
        </p:blipFill>
        <p:spPr>
          <a:xfrm>
            <a:off x="1195057" y="2193202"/>
            <a:ext cx="2381062" cy="2471596"/>
          </a:xfrm>
          <a:prstGeom prst="rect">
            <a:avLst/>
          </a:prstGeom>
        </p:spPr>
      </p:pic>
      <p:pic>
        <p:nvPicPr>
          <p:cNvPr id="8" name="Imagine 7">
            <a:extLst>
              <a:ext uri="{FF2B5EF4-FFF2-40B4-BE49-F238E27FC236}">
                <a16:creationId xmlns:a16="http://schemas.microsoft.com/office/drawing/2014/main" id="{217FC5BB-82A8-45E4-B6E9-CF9A56A5C59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699279" y="1879443"/>
            <a:ext cx="1428750" cy="1428750"/>
          </a:xfrm>
          <a:prstGeom prst="rect">
            <a:avLst/>
          </a:prstGeom>
        </p:spPr>
      </p:pic>
      <p:pic>
        <p:nvPicPr>
          <p:cNvPr id="12" name="Imagine 11">
            <a:extLst>
              <a:ext uri="{FF2B5EF4-FFF2-40B4-BE49-F238E27FC236}">
                <a16:creationId xmlns:a16="http://schemas.microsoft.com/office/drawing/2014/main" id="{BFA679E9-086B-4C62-9E67-BDFE8FA252CC}"/>
              </a:ext>
            </a:extLst>
          </p:cNvPr>
          <p:cNvPicPr>
            <a:picLocks noChangeAspect="1"/>
          </p:cNvPicPr>
          <p:nvPr/>
        </p:nvPicPr>
        <p:blipFill rotWithShape="1">
          <a:blip r:embed="rId8">
            <a:extLst>
              <a:ext uri="{BEBA8EAE-BF5A-486C-A8C5-ECC9F3942E4B}">
                <a14:imgProps xmlns:a14="http://schemas.microsoft.com/office/drawing/2010/main">
                  <a14:imgLayer r:embed="rId6">
                    <a14:imgEffect>
                      <a14:backgroundRemoval t="9946" b="90054" l="9652" r="89557">
                        <a14:foregroundMark x1="9968" y1="81335" x2="9810" y2="77112"/>
                        <a14:foregroundMark x1="40348" y1="90054" x2="40348" y2="90054"/>
                        <a14:foregroundMark x1="40348" y1="90054" x2="40190" y2="90054"/>
                        <a14:foregroundMark x1="40032" y1="90054" x2="31646" y2="90054"/>
                        <a14:foregroundMark x1="31646" y1="90054" x2="31646" y2="90054"/>
                        <a14:backgroundMark x1="21361" y1="43733" x2="48892" y2="45777"/>
                        <a14:backgroundMark x1="48892" y1="45777" x2="69937" y2="44959"/>
                        <a14:backgroundMark x1="14082" y1="66485" x2="14082" y2="66485"/>
                      </a14:backgroundRemoval>
                    </a14:imgEffect>
                  </a14:imgLayer>
                </a14:imgProps>
              </a:ext>
              <a:ext uri="{28A0092B-C50C-407E-A947-70E740481C1C}">
                <a14:useLocalDpi xmlns:a14="http://schemas.microsoft.com/office/drawing/2010/main" val="0"/>
              </a:ext>
            </a:extLst>
          </a:blip>
          <a:srcRect l="3446" t="43084" r="43383" b="6016"/>
          <a:stretch/>
        </p:blipFill>
        <p:spPr>
          <a:xfrm>
            <a:off x="5064754" y="3910302"/>
            <a:ext cx="2062492" cy="2293042"/>
          </a:xfrm>
          <a:prstGeom prst="rect">
            <a:avLst/>
          </a:prstGeom>
        </p:spPr>
      </p:pic>
      <p:sp>
        <p:nvSpPr>
          <p:cNvPr id="13" name="CasetăText 12">
            <a:extLst>
              <a:ext uri="{FF2B5EF4-FFF2-40B4-BE49-F238E27FC236}">
                <a16:creationId xmlns:a16="http://schemas.microsoft.com/office/drawing/2014/main" id="{987BD806-99B7-4EE8-9838-A086118D09E3}"/>
              </a:ext>
            </a:extLst>
          </p:cNvPr>
          <p:cNvSpPr txBox="1"/>
          <p:nvPr/>
        </p:nvSpPr>
        <p:spPr>
          <a:xfrm>
            <a:off x="5177073" y="6123543"/>
            <a:ext cx="1837854" cy="369332"/>
          </a:xfrm>
          <a:prstGeom prst="rect">
            <a:avLst/>
          </a:prstGeom>
          <a:noFill/>
        </p:spPr>
        <p:txBody>
          <a:bodyPr wrap="square" rtlCol="0">
            <a:spAutoFit/>
          </a:bodyPr>
          <a:lstStyle/>
          <a:p>
            <a:r>
              <a:rPr lang="en-US" dirty="0"/>
              <a:t>Normal Intestine</a:t>
            </a:r>
            <a:endParaRPr lang="ro-RO" dirty="0"/>
          </a:p>
        </p:txBody>
      </p:sp>
      <p:pic>
        <p:nvPicPr>
          <p:cNvPr id="15" name="Imagine 14">
            <a:extLst>
              <a:ext uri="{FF2B5EF4-FFF2-40B4-BE49-F238E27FC236}">
                <a16:creationId xmlns:a16="http://schemas.microsoft.com/office/drawing/2014/main" id="{040C8A0E-D7CC-4670-96FB-A5517C30E2E8}"/>
              </a:ext>
            </a:extLst>
          </p:cNvPr>
          <p:cNvPicPr>
            <a:picLocks noChangeAspect="1"/>
          </p:cNvPicPr>
          <p:nvPr/>
        </p:nvPicPr>
        <p:blipFill rotWithShape="1">
          <a:blip r:embed="rId9">
            <a:extLst>
              <a:ext uri="{BEBA8EAE-BF5A-486C-A8C5-ECC9F3942E4B}">
                <a14:imgProps xmlns:a14="http://schemas.microsoft.com/office/drawing/2010/main">
                  <a14:imgLayer r:embed="rId6">
                    <a14:imgEffect>
                      <a14:backgroundRemoval t="9946" b="89782" l="9810" r="94937">
                        <a14:foregroundMark x1="58861" y1="87466" x2="57911" y2="75068"/>
                        <a14:foregroundMark x1="57911" y1="75068" x2="69778" y2="67030"/>
                        <a14:foregroundMark x1="69778" y1="67030" x2="79430" y2="65531"/>
                        <a14:foregroundMark x1="79430" y1="65531" x2="87500" y2="66213"/>
                        <a14:foregroundMark x1="87500" y1="66213" x2="86076" y2="75341"/>
                        <a14:foregroundMark x1="86076" y1="75341" x2="75000" y2="83924"/>
                        <a14:foregroundMark x1="75000" y1="83924" x2="66139" y2="85014"/>
                        <a14:foregroundMark x1="66139" y1="85014" x2="85443" y2="80654"/>
                        <a14:foregroundMark x1="85443" y1="80654" x2="90981" y2="75886"/>
                        <a14:foregroundMark x1="94937" y1="67439" x2="94778" y2="74251"/>
                        <a14:backgroundMark x1="15665" y1="89373" x2="22468" y2="65123"/>
                        <a14:backgroundMark x1="22468" y1="65123" x2="25158" y2="81335"/>
                        <a14:backgroundMark x1="25158" y1="81335" x2="31962" y2="86240"/>
                        <a14:backgroundMark x1="35443" y1="83106" x2="36076" y2="75886"/>
                        <a14:backgroundMark x1="36076" y1="75886" x2="28165" y2="64986"/>
                        <a14:backgroundMark x1="28165" y1="64986" x2="14873" y2="75613"/>
                        <a14:backgroundMark x1="14873" y1="75613" x2="14715" y2="75886"/>
                      </a14:backgroundRemoval>
                    </a14:imgEffect>
                  </a14:imgLayer>
                </a14:imgProps>
              </a:ext>
              <a:ext uri="{28A0092B-C50C-407E-A947-70E740481C1C}">
                <a14:useLocalDpi xmlns:a14="http://schemas.microsoft.com/office/drawing/2010/main" val="0"/>
              </a:ext>
            </a:extLst>
          </a:blip>
          <a:srcRect l="49898" t="62046"/>
          <a:stretch/>
        </p:blipFill>
        <p:spPr>
          <a:xfrm>
            <a:off x="9465489" y="4570436"/>
            <a:ext cx="1888311" cy="1661310"/>
          </a:xfrm>
          <a:prstGeom prst="rect">
            <a:avLst/>
          </a:prstGeom>
        </p:spPr>
      </p:pic>
      <p:sp>
        <p:nvSpPr>
          <p:cNvPr id="18" name="CasetăText 17">
            <a:extLst>
              <a:ext uri="{FF2B5EF4-FFF2-40B4-BE49-F238E27FC236}">
                <a16:creationId xmlns:a16="http://schemas.microsoft.com/office/drawing/2014/main" id="{E4A55331-DD61-440C-B0CD-DFB6865FC42E}"/>
              </a:ext>
            </a:extLst>
          </p:cNvPr>
          <p:cNvSpPr txBox="1"/>
          <p:nvPr/>
        </p:nvSpPr>
        <p:spPr>
          <a:xfrm>
            <a:off x="9515946" y="6123543"/>
            <a:ext cx="1837854" cy="369332"/>
          </a:xfrm>
          <a:prstGeom prst="rect">
            <a:avLst/>
          </a:prstGeom>
          <a:noFill/>
        </p:spPr>
        <p:txBody>
          <a:bodyPr wrap="square" rtlCol="0">
            <a:spAutoFit/>
          </a:bodyPr>
          <a:lstStyle/>
          <a:p>
            <a:r>
              <a:rPr lang="en-US" dirty="0"/>
              <a:t>Celiac Intestine</a:t>
            </a:r>
            <a:endParaRPr lang="ro-RO" dirty="0"/>
          </a:p>
        </p:txBody>
      </p:sp>
    </p:spTree>
    <p:extLst>
      <p:ext uri="{BB962C8B-B14F-4D97-AF65-F5344CB8AC3E}">
        <p14:creationId xmlns:p14="http://schemas.microsoft.com/office/powerpoint/2010/main" val="12651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42" presetClass="path" presetSubtype="0" accel="50000" decel="50000" fill="hold" nodeType="afterEffect">
                                  <p:stCondLst>
                                    <p:cond delay="0"/>
                                  </p:stCondLst>
                                  <p:childTnLst>
                                    <p:animMotion origin="layout" path="M -3.125E-6 0 L 0.3043 -0.13704 " pathEditMode="relative" rAng="0" ptsTypes="AA">
                                      <p:cBhvr>
                                        <p:cTn id="10" dur="2000" fill="hold"/>
                                        <p:tgtEl>
                                          <p:spTgt spid="7"/>
                                        </p:tgtEl>
                                        <p:attrNameLst>
                                          <p:attrName>ppt_x</p:attrName>
                                          <p:attrName>ppt_y</p:attrName>
                                        </p:attrNameLst>
                                      </p:cBhvr>
                                      <p:rCtr x="15208" y="-6852"/>
                                    </p:animMotion>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childTnLst>
                          </p:cTn>
                        </p:par>
                        <p:par>
                          <p:cTn id="24" fill="hold">
                            <p:stCondLst>
                              <p:cond delay="500"/>
                            </p:stCondLst>
                            <p:childTnLst>
                              <p:par>
                                <p:cTn id="25" presetID="10" presetClass="entr" presetSubtype="0" fill="hold" nodeType="after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fade">
                                      <p:cBhvr>
                                        <p:cTn id="30"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8"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F9F2FC-EC80-40BC-A829-5CB52B63EFB4}"/>
              </a:ext>
            </a:extLst>
          </p:cNvPr>
          <p:cNvSpPr>
            <a:spLocks noGrp="1"/>
          </p:cNvSpPr>
          <p:nvPr>
            <p:ph type="title"/>
          </p:nvPr>
        </p:nvSpPr>
        <p:spPr/>
        <p:txBody>
          <a:bodyPr/>
          <a:lstStyle/>
          <a:p>
            <a:pPr algn="ctr"/>
            <a:r>
              <a:rPr lang="ro-RO" dirty="0">
                <a:latin typeface="Times New Roman" panose="02020603050405020304" pitchFamily="18" charset="0"/>
                <a:cs typeface="Times New Roman" panose="02020603050405020304" pitchFamily="18" charset="0"/>
              </a:rPr>
              <a:t>Dar cum funcționează?</a:t>
            </a:r>
            <a:br>
              <a:rPr lang="en-US" dirty="0">
                <a:latin typeface="Times New Roman" panose="02020603050405020304" pitchFamily="18" charset="0"/>
                <a:cs typeface="Times New Roman" panose="02020603050405020304" pitchFamily="18" charset="0"/>
              </a:rPr>
            </a:br>
            <a:r>
              <a:rPr lang="en-US" dirty="0" err="1">
                <a:latin typeface="Times New Roman" panose="02020603050405020304" pitchFamily="18" charset="0"/>
                <a:cs typeface="Times New Roman" panose="02020603050405020304" pitchFamily="18" charset="0"/>
              </a:rPr>
              <a:t>Clasificarea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datelor</a:t>
            </a:r>
            <a:r>
              <a:rPr lang="en-US" dirty="0">
                <a:latin typeface="Times New Roman" panose="02020603050405020304" pitchFamily="18" charset="0"/>
                <a:cs typeface="Times New Roman" panose="02020603050405020304" pitchFamily="18" charset="0"/>
              </a:rPr>
              <a:t>: KNN cu </a:t>
            </a:r>
            <a:r>
              <a:rPr lang="ro-RO" dirty="0">
                <a:latin typeface="Times New Roman" panose="02020603050405020304" pitchFamily="18" charset="0"/>
                <a:cs typeface="Times New Roman" panose="02020603050405020304" pitchFamily="18" charset="0"/>
              </a:rPr>
              <a:t>greutăți</a:t>
            </a:r>
            <a:endParaRPr lang="ro-RO" dirty="0"/>
          </a:p>
        </p:txBody>
      </p:sp>
      <p:sp>
        <p:nvSpPr>
          <p:cNvPr id="6" name="TextBox 5">
            <a:extLst>
              <a:ext uri="{FF2B5EF4-FFF2-40B4-BE49-F238E27FC236}">
                <a16:creationId xmlns:a16="http://schemas.microsoft.com/office/drawing/2014/main" id="{142D76BD-12EA-4A1D-BA10-D8585A6BC607}"/>
              </a:ext>
            </a:extLst>
          </p:cNvPr>
          <p:cNvSpPr txBox="1"/>
          <p:nvPr/>
        </p:nvSpPr>
        <p:spPr>
          <a:xfrm>
            <a:off x="1245139" y="2042809"/>
            <a:ext cx="3142345" cy="400110"/>
          </a:xfrm>
          <a:prstGeom prst="rect">
            <a:avLst/>
          </a:prstGeom>
          <a:noFill/>
        </p:spPr>
        <p:txBody>
          <a:bodyPr wrap="square" rtlCol="0">
            <a:spAutoFit/>
          </a:bodyPr>
          <a:lstStyle/>
          <a:p>
            <a:pPr algn="ctr"/>
            <a:r>
              <a:rPr lang="ro-RO" sz="2000" dirty="0">
                <a:latin typeface="Times New Roman" panose="02020603050405020304" pitchFamily="18" charset="0"/>
                <a:cs typeface="Times New Roman" panose="02020603050405020304" pitchFamily="18" charset="0"/>
              </a:rPr>
              <a:t>Cum funcționează:</a:t>
            </a:r>
          </a:p>
        </p:txBody>
      </p:sp>
      <p:sp>
        <p:nvSpPr>
          <p:cNvPr id="7" name="TextBox 6">
            <a:extLst>
              <a:ext uri="{FF2B5EF4-FFF2-40B4-BE49-F238E27FC236}">
                <a16:creationId xmlns:a16="http://schemas.microsoft.com/office/drawing/2014/main" id="{2D741E41-C09D-4527-A9FE-89EEEA451A74}"/>
              </a:ext>
            </a:extLst>
          </p:cNvPr>
          <p:cNvSpPr txBox="1"/>
          <p:nvPr/>
        </p:nvSpPr>
        <p:spPr>
          <a:xfrm>
            <a:off x="7224407" y="2042809"/>
            <a:ext cx="3142345" cy="400110"/>
          </a:xfrm>
          <a:prstGeom prst="rect">
            <a:avLst/>
          </a:prstGeom>
          <a:noFill/>
        </p:spPr>
        <p:txBody>
          <a:bodyPr wrap="square" rtlCol="0">
            <a:spAutoFit/>
          </a:bodyPr>
          <a:lstStyle/>
          <a:p>
            <a:pPr algn="ctr"/>
            <a:r>
              <a:rPr lang="ro-RO" sz="2000" dirty="0">
                <a:latin typeface="Times New Roman" panose="02020603050405020304" pitchFamily="18" charset="0"/>
                <a:cs typeface="Times New Roman" panose="02020603050405020304" pitchFamily="18" charset="0"/>
              </a:rPr>
              <a:t>Ce am obținut:</a:t>
            </a:r>
          </a:p>
        </p:txBody>
      </p:sp>
      <p:graphicFrame>
        <p:nvGraphicFramePr>
          <p:cNvPr id="9" name="Table 9">
            <a:extLst>
              <a:ext uri="{FF2B5EF4-FFF2-40B4-BE49-F238E27FC236}">
                <a16:creationId xmlns:a16="http://schemas.microsoft.com/office/drawing/2014/main" id="{72AED550-1E27-47B5-B532-F53B9972B033}"/>
              </a:ext>
            </a:extLst>
          </p:cNvPr>
          <p:cNvGraphicFramePr>
            <a:graphicFrameLocks noGrp="1"/>
          </p:cNvGraphicFramePr>
          <p:nvPr>
            <p:extLst>
              <p:ext uri="{D42A27DB-BD31-4B8C-83A1-F6EECF244321}">
                <p14:modId xmlns:p14="http://schemas.microsoft.com/office/powerpoint/2010/main" val="3835117480"/>
              </p:ext>
            </p:extLst>
          </p:nvPr>
        </p:nvGraphicFramePr>
        <p:xfrm>
          <a:off x="6308540" y="4001010"/>
          <a:ext cx="4974078" cy="741680"/>
        </p:xfrm>
        <a:graphic>
          <a:graphicData uri="http://schemas.openxmlformats.org/drawingml/2006/table">
            <a:tbl>
              <a:tblPr firstRow="1" bandRow="1">
                <a:tableStyleId>{2D5ABB26-0587-4C30-8999-92F81FD0307C}</a:tableStyleId>
              </a:tblPr>
              <a:tblGrid>
                <a:gridCol w="1658026">
                  <a:extLst>
                    <a:ext uri="{9D8B030D-6E8A-4147-A177-3AD203B41FA5}">
                      <a16:colId xmlns:a16="http://schemas.microsoft.com/office/drawing/2014/main" val="5848649"/>
                    </a:ext>
                  </a:extLst>
                </a:gridCol>
                <a:gridCol w="1658026">
                  <a:extLst>
                    <a:ext uri="{9D8B030D-6E8A-4147-A177-3AD203B41FA5}">
                      <a16:colId xmlns:a16="http://schemas.microsoft.com/office/drawing/2014/main" val="761091530"/>
                    </a:ext>
                  </a:extLst>
                </a:gridCol>
                <a:gridCol w="1658026">
                  <a:extLst>
                    <a:ext uri="{9D8B030D-6E8A-4147-A177-3AD203B41FA5}">
                      <a16:colId xmlns:a16="http://schemas.microsoft.com/office/drawing/2014/main" val="3503932098"/>
                    </a:ext>
                  </a:extLst>
                </a:gridCol>
              </a:tblGrid>
              <a:tr h="370840">
                <a:tc>
                  <a:txBody>
                    <a:bodyPr/>
                    <a:lstStyle/>
                    <a:p>
                      <a:r>
                        <a:rPr lang="en-US" dirty="0" err="1"/>
                        <a:t>Precizie</a:t>
                      </a:r>
                      <a:endParaRPr lang="en-US" dirty="0"/>
                    </a:p>
                  </a:txBody>
                  <a:tcPr>
                    <a:lnB w="12700" cap="flat" cmpd="sng" algn="ctr">
                      <a:solidFill>
                        <a:schemeClr val="tx1"/>
                      </a:solidFill>
                      <a:prstDash val="solid"/>
                      <a:round/>
                      <a:headEnd type="none" w="med" len="med"/>
                      <a:tailEnd type="none" w="med" len="med"/>
                    </a:lnB>
                  </a:tcPr>
                </a:tc>
                <a:tc>
                  <a:txBody>
                    <a:bodyPr/>
                    <a:lstStyle/>
                    <a:p>
                      <a:pPr algn="ctr"/>
                      <a:r>
                        <a:rPr lang="en-US" dirty="0" err="1"/>
                        <a:t>Sensibilitate</a:t>
                      </a:r>
                      <a:endParaRPr lang="en-US" dirty="0"/>
                    </a:p>
                  </a:txBody>
                  <a:tcPr>
                    <a:lnB w="12700" cap="flat" cmpd="sng" algn="ctr">
                      <a:solidFill>
                        <a:schemeClr val="tx1"/>
                      </a:solidFill>
                      <a:prstDash val="solid"/>
                      <a:round/>
                      <a:headEnd type="none" w="med" len="med"/>
                      <a:tailEnd type="none" w="med" len="med"/>
                    </a:lnB>
                  </a:tcPr>
                </a:tc>
                <a:tc>
                  <a:txBody>
                    <a:bodyPr/>
                    <a:lstStyle/>
                    <a:p>
                      <a:pPr algn="r"/>
                      <a:r>
                        <a:rPr lang="en-US" dirty="0" err="1"/>
                        <a:t>Scorul</a:t>
                      </a:r>
                      <a:r>
                        <a:rPr lang="en-US" dirty="0"/>
                        <a:t> F1</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03003334"/>
                  </a:ext>
                </a:extLst>
              </a:tr>
              <a:tr h="370840">
                <a:tc>
                  <a:txBody>
                    <a:bodyPr/>
                    <a:lstStyle/>
                    <a:p>
                      <a:r>
                        <a:rPr lang="en-US" dirty="0"/>
                        <a:t>92%</a:t>
                      </a:r>
                    </a:p>
                  </a:txBody>
                  <a:tcPr>
                    <a:lnT w="12700" cap="flat" cmpd="sng" algn="ctr">
                      <a:solidFill>
                        <a:schemeClr val="tx1"/>
                      </a:solidFill>
                      <a:prstDash val="solid"/>
                      <a:round/>
                      <a:headEnd type="none" w="med" len="med"/>
                      <a:tailEnd type="none" w="med" len="med"/>
                    </a:lnT>
                  </a:tcPr>
                </a:tc>
                <a:tc>
                  <a:txBody>
                    <a:bodyPr/>
                    <a:lstStyle/>
                    <a:p>
                      <a:pPr algn="ctr"/>
                      <a:r>
                        <a:rPr lang="en-US" dirty="0"/>
                        <a:t>93%</a:t>
                      </a:r>
                    </a:p>
                  </a:txBody>
                  <a:tcPr>
                    <a:lnT w="12700" cap="flat" cmpd="sng" algn="ctr">
                      <a:solidFill>
                        <a:schemeClr val="tx1"/>
                      </a:solidFill>
                      <a:prstDash val="solid"/>
                      <a:round/>
                      <a:headEnd type="none" w="med" len="med"/>
                      <a:tailEnd type="none" w="med" len="med"/>
                    </a:lnT>
                  </a:tcPr>
                </a:tc>
                <a:tc>
                  <a:txBody>
                    <a:bodyPr/>
                    <a:lstStyle/>
                    <a:p>
                      <a:pPr algn="r"/>
                      <a:r>
                        <a:rPr lang="en-US" dirty="0"/>
                        <a:t>92%</a:t>
                      </a: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271676007"/>
                  </a:ext>
                </a:extLst>
              </a:tr>
            </a:tbl>
          </a:graphicData>
        </a:graphic>
      </p:graphicFrame>
      <p:pic>
        <p:nvPicPr>
          <p:cNvPr id="4" name="Picture 3">
            <a:extLst>
              <a:ext uri="{FF2B5EF4-FFF2-40B4-BE49-F238E27FC236}">
                <a16:creationId xmlns:a16="http://schemas.microsoft.com/office/drawing/2014/main" id="{6B7D4389-441C-4D55-B4F8-3A8E06BBEFF2}"/>
              </a:ext>
            </a:extLst>
          </p:cNvPr>
          <p:cNvPicPr>
            <a:picLocks noChangeAspect="1"/>
          </p:cNvPicPr>
          <p:nvPr/>
        </p:nvPicPr>
        <p:blipFill>
          <a:blip r:embed="rId3"/>
          <a:stretch>
            <a:fillRect/>
          </a:stretch>
        </p:blipFill>
        <p:spPr>
          <a:xfrm>
            <a:off x="1245139" y="2919288"/>
            <a:ext cx="3133725" cy="2905125"/>
          </a:xfrm>
          <a:prstGeom prst="rect">
            <a:avLst/>
          </a:prstGeom>
        </p:spPr>
      </p:pic>
    </p:spTree>
    <p:extLst>
      <p:ext uri="{BB962C8B-B14F-4D97-AF65-F5344CB8AC3E}">
        <p14:creationId xmlns:p14="http://schemas.microsoft.com/office/powerpoint/2010/main" val="3997970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F9F2FC-EC80-40BC-A829-5CB52B63EFB4}"/>
              </a:ext>
            </a:extLst>
          </p:cNvPr>
          <p:cNvSpPr>
            <a:spLocks noGrp="1"/>
          </p:cNvSpPr>
          <p:nvPr>
            <p:ph type="title"/>
          </p:nvPr>
        </p:nvSpPr>
        <p:spPr/>
        <p:txBody>
          <a:bodyPr/>
          <a:lstStyle/>
          <a:p>
            <a:pPr algn="ctr"/>
            <a:r>
              <a:rPr lang="ro-RO" dirty="0">
                <a:latin typeface="Times New Roman" panose="02020603050405020304" pitchFamily="18" charset="0"/>
                <a:cs typeface="Times New Roman" panose="02020603050405020304" pitchFamily="18" charset="0"/>
              </a:rPr>
              <a:t>Dar cum funcționează?</a:t>
            </a:r>
            <a:br>
              <a:rPr lang="en-US" dirty="0">
                <a:latin typeface="Times New Roman" panose="02020603050405020304" pitchFamily="18" charset="0"/>
                <a:cs typeface="Times New Roman" panose="02020603050405020304" pitchFamily="18" charset="0"/>
              </a:rPr>
            </a:br>
            <a:r>
              <a:rPr lang="en-US" dirty="0" err="1">
                <a:latin typeface="Times New Roman" panose="02020603050405020304" pitchFamily="18" charset="0"/>
                <a:cs typeface="Times New Roman" panose="02020603050405020304" pitchFamily="18" charset="0"/>
              </a:rPr>
              <a:t>Clasificarea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datelor</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Liniar</a:t>
            </a:r>
            <a:r>
              <a:rPr lang="en-US" dirty="0">
                <a:latin typeface="Times New Roman" panose="02020603050405020304" pitchFamily="18" charset="0"/>
                <a:cs typeface="Times New Roman" panose="02020603050405020304" pitchFamily="18" charset="0"/>
              </a:rPr>
              <a:t> SVM</a:t>
            </a:r>
            <a:endParaRPr lang="en-US" dirty="0"/>
          </a:p>
        </p:txBody>
      </p:sp>
      <p:sp>
        <p:nvSpPr>
          <p:cNvPr id="6" name="TextBox 5">
            <a:extLst>
              <a:ext uri="{FF2B5EF4-FFF2-40B4-BE49-F238E27FC236}">
                <a16:creationId xmlns:a16="http://schemas.microsoft.com/office/drawing/2014/main" id="{142D76BD-12EA-4A1D-BA10-D8585A6BC607}"/>
              </a:ext>
            </a:extLst>
          </p:cNvPr>
          <p:cNvSpPr txBox="1"/>
          <p:nvPr/>
        </p:nvSpPr>
        <p:spPr>
          <a:xfrm>
            <a:off x="1245139" y="2042809"/>
            <a:ext cx="3142345" cy="400110"/>
          </a:xfrm>
          <a:prstGeom prst="rect">
            <a:avLst/>
          </a:prstGeom>
          <a:noFill/>
        </p:spPr>
        <p:txBody>
          <a:bodyPr wrap="square" rtlCol="0">
            <a:spAutoFit/>
          </a:bodyPr>
          <a:lstStyle/>
          <a:p>
            <a:pPr algn="ctr"/>
            <a:r>
              <a:rPr lang="ro-RO" sz="2000" dirty="0">
                <a:latin typeface="Times New Roman" panose="02020603050405020304" pitchFamily="18" charset="0"/>
                <a:cs typeface="Times New Roman" panose="02020603050405020304" pitchFamily="18" charset="0"/>
              </a:rPr>
              <a:t>Cum funcționează:</a:t>
            </a:r>
          </a:p>
        </p:txBody>
      </p:sp>
      <p:sp>
        <p:nvSpPr>
          <p:cNvPr id="7" name="TextBox 6">
            <a:extLst>
              <a:ext uri="{FF2B5EF4-FFF2-40B4-BE49-F238E27FC236}">
                <a16:creationId xmlns:a16="http://schemas.microsoft.com/office/drawing/2014/main" id="{2D741E41-C09D-4527-A9FE-89EEEA451A74}"/>
              </a:ext>
            </a:extLst>
          </p:cNvPr>
          <p:cNvSpPr txBox="1"/>
          <p:nvPr/>
        </p:nvSpPr>
        <p:spPr>
          <a:xfrm>
            <a:off x="7224407" y="2042809"/>
            <a:ext cx="3142345" cy="400110"/>
          </a:xfrm>
          <a:prstGeom prst="rect">
            <a:avLst/>
          </a:prstGeom>
          <a:noFill/>
        </p:spPr>
        <p:txBody>
          <a:bodyPr wrap="square" rtlCol="0">
            <a:spAutoFit/>
          </a:bodyPr>
          <a:lstStyle/>
          <a:p>
            <a:pPr algn="ctr"/>
            <a:r>
              <a:rPr lang="ro-RO" sz="2000" dirty="0">
                <a:latin typeface="Times New Roman" panose="02020603050405020304" pitchFamily="18" charset="0"/>
                <a:cs typeface="Times New Roman" panose="02020603050405020304" pitchFamily="18" charset="0"/>
              </a:rPr>
              <a:t>Ce am obținut:</a:t>
            </a:r>
          </a:p>
        </p:txBody>
      </p:sp>
      <p:graphicFrame>
        <p:nvGraphicFramePr>
          <p:cNvPr id="9" name="Table 9">
            <a:extLst>
              <a:ext uri="{FF2B5EF4-FFF2-40B4-BE49-F238E27FC236}">
                <a16:creationId xmlns:a16="http://schemas.microsoft.com/office/drawing/2014/main" id="{72AED550-1E27-47B5-B532-F53B9972B033}"/>
              </a:ext>
            </a:extLst>
          </p:cNvPr>
          <p:cNvGraphicFramePr>
            <a:graphicFrameLocks noGrp="1"/>
          </p:cNvGraphicFramePr>
          <p:nvPr>
            <p:extLst>
              <p:ext uri="{D42A27DB-BD31-4B8C-83A1-F6EECF244321}">
                <p14:modId xmlns:p14="http://schemas.microsoft.com/office/powerpoint/2010/main" val="2864113806"/>
              </p:ext>
            </p:extLst>
          </p:nvPr>
        </p:nvGraphicFramePr>
        <p:xfrm>
          <a:off x="6308540" y="4001010"/>
          <a:ext cx="4974078" cy="741680"/>
        </p:xfrm>
        <a:graphic>
          <a:graphicData uri="http://schemas.openxmlformats.org/drawingml/2006/table">
            <a:tbl>
              <a:tblPr firstRow="1" bandRow="1">
                <a:tableStyleId>{2D5ABB26-0587-4C30-8999-92F81FD0307C}</a:tableStyleId>
              </a:tblPr>
              <a:tblGrid>
                <a:gridCol w="1658026">
                  <a:extLst>
                    <a:ext uri="{9D8B030D-6E8A-4147-A177-3AD203B41FA5}">
                      <a16:colId xmlns:a16="http://schemas.microsoft.com/office/drawing/2014/main" val="5848649"/>
                    </a:ext>
                  </a:extLst>
                </a:gridCol>
                <a:gridCol w="1658026">
                  <a:extLst>
                    <a:ext uri="{9D8B030D-6E8A-4147-A177-3AD203B41FA5}">
                      <a16:colId xmlns:a16="http://schemas.microsoft.com/office/drawing/2014/main" val="761091530"/>
                    </a:ext>
                  </a:extLst>
                </a:gridCol>
                <a:gridCol w="1658026">
                  <a:extLst>
                    <a:ext uri="{9D8B030D-6E8A-4147-A177-3AD203B41FA5}">
                      <a16:colId xmlns:a16="http://schemas.microsoft.com/office/drawing/2014/main" val="3503932098"/>
                    </a:ext>
                  </a:extLst>
                </a:gridCol>
              </a:tblGrid>
              <a:tr h="370840">
                <a:tc>
                  <a:txBody>
                    <a:bodyPr/>
                    <a:lstStyle/>
                    <a:p>
                      <a:r>
                        <a:rPr lang="en-US" dirty="0" err="1"/>
                        <a:t>Precizie</a:t>
                      </a:r>
                      <a:endParaRPr lang="en-US" dirty="0"/>
                    </a:p>
                  </a:txBody>
                  <a:tcPr>
                    <a:lnB w="12700" cap="flat" cmpd="sng" algn="ctr">
                      <a:solidFill>
                        <a:schemeClr val="tx1"/>
                      </a:solidFill>
                      <a:prstDash val="solid"/>
                      <a:round/>
                      <a:headEnd type="none" w="med" len="med"/>
                      <a:tailEnd type="none" w="med" len="med"/>
                    </a:lnB>
                  </a:tcPr>
                </a:tc>
                <a:tc>
                  <a:txBody>
                    <a:bodyPr/>
                    <a:lstStyle/>
                    <a:p>
                      <a:pPr algn="ctr"/>
                      <a:r>
                        <a:rPr lang="en-US" dirty="0" err="1"/>
                        <a:t>Sensibilitate</a:t>
                      </a:r>
                      <a:endParaRPr lang="en-US" dirty="0"/>
                    </a:p>
                  </a:txBody>
                  <a:tcPr>
                    <a:lnB w="12700" cap="flat" cmpd="sng" algn="ctr">
                      <a:solidFill>
                        <a:schemeClr val="tx1"/>
                      </a:solidFill>
                      <a:prstDash val="solid"/>
                      <a:round/>
                      <a:headEnd type="none" w="med" len="med"/>
                      <a:tailEnd type="none" w="med" len="med"/>
                    </a:lnB>
                  </a:tcPr>
                </a:tc>
                <a:tc>
                  <a:txBody>
                    <a:bodyPr/>
                    <a:lstStyle/>
                    <a:p>
                      <a:pPr algn="r"/>
                      <a:r>
                        <a:rPr lang="en-US" dirty="0" err="1"/>
                        <a:t>Scorul</a:t>
                      </a:r>
                      <a:r>
                        <a:rPr lang="en-US" dirty="0"/>
                        <a:t> F1</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03003334"/>
                  </a:ext>
                </a:extLst>
              </a:tr>
              <a:tr h="370840">
                <a:tc>
                  <a:txBody>
                    <a:bodyPr/>
                    <a:lstStyle/>
                    <a:p>
                      <a:r>
                        <a:rPr lang="en-US" dirty="0"/>
                        <a:t>94%</a:t>
                      </a:r>
                    </a:p>
                  </a:txBody>
                  <a:tcPr>
                    <a:lnT w="12700" cap="flat" cmpd="sng" algn="ctr">
                      <a:solidFill>
                        <a:schemeClr val="tx1"/>
                      </a:solidFill>
                      <a:prstDash val="solid"/>
                      <a:round/>
                      <a:headEnd type="none" w="med" len="med"/>
                      <a:tailEnd type="none" w="med" len="med"/>
                    </a:lnT>
                  </a:tcPr>
                </a:tc>
                <a:tc>
                  <a:txBody>
                    <a:bodyPr/>
                    <a:lstStyle/>
                    <a:p>
                      <a:pPr algn="ctr"/>
                      <a:r>
                        <a:rPr lang="en-US" dirty="0"/>
                        <a:t>96%</a:t>
                      </a:r>
                    </a:p>
                  </a:txBody>
                  <a:tcPr>
                    <a:lnT w="12700" cap="flat" cmpd="sng" algn="ctr">
                      <a:solidFill>
                        <a:schemeClr val="tx1"/>
                      </a:solidFill>
                      <a:prstDash val="solid"/>
                      <a:round/>
                      <a:headEnd type="none" w="med" len="med"/>
                      <a:tailEnd type="none" w="med" len="med"/>
                    </a:lnT>
                  </a:tcPr>
                </a:tc>
                <a:tc>
                  <a:txBody>
                    <a:bodyPr/>
                    <a:lstStyle/>
                    <a:p>
                      <a:pPr algn="r"/>
                      <a:r>
                        <a:rPr lang="en-US" dirty="0"/>
                        <a:t>95%</a:t>
                      </a: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271676007"/>
                  </a:ext>
                </a:extLst>
              </a:tr>
            </a:tbl>
          </a:graphicData>
        </a:graphic>
      </p:graphicFrame>
      <p:pic>
        <p:nvPicPr>
          <p:cNvPr id="5" name="Picture 4">
            <a:extLst>
              <a:ext uri="{FF2B5EF4-FFF2-40B4-BE49-F238E27FC236}">
                <a16:creationId xmlns:a16="http://schemas.microsoft.com/office/drawing/2014/main" id="{0B445797-7F8E-409C-A20C-6B80ECA8BA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9382" y="2935546"/>
            <a:ext cx="3730712" cy="3557329"/>
          </a:xfrm>
          <a:prstGeom prst="rect">
            <a:avLst/>
          </a:prstGeom>
        </p:spPr>
      </p:pic>
    </p:spTree>
    <p:extLst>
      <p:ext uri="{BB962C8B-B14F-4D97-AF65-F5344CB8AC3E}">
        <p14:creationId xmlns:p14="http://schemas.microsoft.com/office/powerpoint/2010/main" val="3808870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A3904-DE84-42DA-B49D-FA308401B15D}"/>
              </a:ext>
            </a:extLst>
          </p:cNvPr>
          <p:cNvSpPr>
            <a:spLocks noGrp="1"/>
          </p:cNvSpPr>
          <p:nvPr>
            <p:ph type="title"/>
          </p:nvPr>
        </p:nvSpPr>
        <p:spPr/>
        <p:txBody>
          <a:bodyPr/>
          <a:lstStyle/>
          <a:p>
            <a:pPr algn="ctr"/>
            <a:r>
              <a:rPr lang="en-US" dirty="0" err="1">
                <a:latin typeface="Times New Roman" panose="02020603050405020304" pitchFamily="18" charset="0"/>
                <a:cs typeface="Times New Roman" panose="02020603050405020304" pitchFamily="18" charset="0"/>
              </a:rPr>
              <a:t>Rezultatul</a:t>
            </a:r>
            <a:endParaRPr lang="en-US" dirty="0">
              <a:latin typeface="Times New Roman" panose="02020603050405020304" pitchFamily="18" charset="0"/>
              <a:cs typeface="Times New Roman" panose="02020603050405020304" pitchFamily="18" charset="0"/>
            </a:endParaRPr>
          </a:p>
        </p:txBody>
      </p:sp>
      <p:pic>
        <p:nvPicPr>
          <p:cNvPr id="8" name="Picture 7" descr="A picture containing person, person, older&#10;&#10;Description automatically generated">
            <a:extLst>
              <a:ext uri="{FF2B5EF4-FFF2-40B4-BE49-F238E27FC236}">
                <a16:creationId xmlns:a16="http://schemas.microsoft.com/office/drawing/2014/main" id="{6A42B304-B7A9-4EBA-881F-D7BA8937E4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0" y="2473764"/>
            <a:ext cx="7620000" cy="3409950"/>
          </a:xfrm>
          <a:prstGeom prst="rect">
            <a:avLst/>
          </a:prstGeom>
        </p:spPr>
      </p:pic>
      <p:sp>
        <p:nvSpPr>
          <p:cNvPr id="6" name="Speech Bubble: Oval 5">
            <a:extLst>
              <a:ext uri="{FF2B5EF4-FFF2-40B4-BE49-F238E27FC236}">
                <a16:creationId xmlns:a16="http://schemas.microsoft.com/office/drawing/2014/main" id="{81E8A864-84B7-481A-8BA1-583AC36BAA10}"/>
              </a:ext>
            </a:extLst>
          </p:cNvPr>
          <p:cNvSpPr/>
          <p:nvPr/>
        </p:nvSpPr>
        <p:spPr>
          <a:xfrm>
            <a:off x="5415064" y="1542341"/>
            <a:ext cx="2555626" cy="1079770"/>
          </a:xfrm>
          <a:prstGeom prst="wedgeEllipseCallout">
            <a:avLst>
              <a:gd name="adj1" fmla="val -36855"/>
              <a:gd name="adj2" fmla="val 61599"/>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Super, </a:t>
            </a:r>
            <a:r>
              <a:rPr lang="en-US" dirty="0" err="1"/>
              <a:t>acum</a:t>
            </a:r>
            <a:r>
              <a:rPr lang="en-US" dirty="0"/>
              <a:t> pot da un diagnostic!</a:t>
            </a:r>
          </a:p>
        </p:txBody>
      </p:sp>
      <p:pic>
        <p:nvPicPr>
          <p:cNvPr id="12" name="Picture 11">
            <a:extLst>
              <a:ext uri="{FF2B5EF4-FFF2-40B4-BE49-F238E27FC236}">
                <a16:creationId xmlns:a16="http://schemas.microsoft.com/office/drawing/2014/main" id="{064DC5FE-EE22-437C-B3C6-F9917C1A51DE}"/>
              </a:ext>
            </a:extLst>
          </p:cNvPr>
          <p:cNvPicPr>
            <a:picLocks noChangeAspect="1"/>
          </p:cNvPicPr>
          <p:nvPr/>
        </p:nvPicPr>
        <p:blipFill>
          <a:blip r:embed="rId4"/>
          <a:stretch>
            <a:fillRect/>
          </a:stretch>
        </p:blipFill>
        <p:spPr>
          <a:xfrm>
            <a:off x="2817727" y="1464965"/>
            <a:ext cx="6011114" cy="4829849"/>
          </a:xfrm>
          <a:prstGeom prst="rect">
            <a:avLst/>
          </a:prstGeom>
        </p:spPr>
      </p:pic>
    </p:spTree>
    <p:extLst>
      <p:ext uri="{BB962C8B-B14F-4D97-AF65-F5344CB8AC3E}">
        <p14:creationId xmlns:p14="http://schemas.microsoft.com/office/powerpoint/2010/main" val="4178581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12"/>
                                        </p:tgtEl>
                                      </p:cBhvr>
                                    </p:animEffect>
                                    <p:set>
                                      <p:cBhvr>
                                        <p:cTn id="12" dur="1" fill="hold">
                                          <p:stCondLst>
                                            <p:cond delay="499"/>
                                          </p:stCondLst>
                                        </p:cTn>
                                        <p:tgtEl>
                                          <p:spTgt spid="12"/>
                                        </p:tgtEl>
                                        <p:attrNameLst>
                                          <p:attrName>style.visibility</p:attrName>
                                        </p:attrNameLst>
                                      </p:cBhvr>
                                      <p:to>
                                        <p:strVal val="hidden"/>
                                      </p:to>
                                    </p:se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par>
                          <p:cTn id="17" fill="hold">
                            <p:stCondLst>
                              <p:cond delay="1000"/>
                            </p:stCondLst>
                            <p:childTnLst>
                              <p:par>
                                <p:cTn id="18" presetID="10" presetClass="entr" presetSubtype="0" fill="hold" grpId="0" nodeType="after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2985B1-B3F5-4D91-A335-F54BD925388A}"/>
              </a:ext>
            </a:extLst>
          </p:cNvPr>
          <p:cNvSpPr>
            <a:spLocks noGrp="1"/>
          </p:cNvSpPr>
          <p:nvPr>
            <p:ph type="title"/>
          </p:nvPr>
        </p:nvSpPr>
        <p:spPr>
          <a:xfrm>
            <a:off x="3325275" y="2766218"/>
            <a:ext cx="10515600" cy="1325563"/>
          </a:xfrm>
        </p:spPr>
        <p:txBody>
          <a:bodyPr/>
          <a:lstStyle/>
          <a:p>
            <a:pPr algn="ctr"/>
            <a:r>
              <a:rPr lang="ro-RO" dirty="0">
                <a:latin typeface="Times New Roman" panose="02020603050405020304" pitchFamily="18" charset="0"/>
                <a:ea typeface="Tahoma" panose="020B0604030504040204" pitchFamily="34" charset="0"/>
                <a:cs typeface="Times New Roman" panose="02020603050405020304" pitchFamily="18" charset="0"/>
              </a:rPr>
              <a:t>Sfârșit</a:t>
            </a:r>
          </a:p>
        </p:txBody>
      </p:sp>
      <p:pic>
        <p:nvPicPr>
          <p:cNvPr id="5" name="Picture 4" descr="A person wearing a costume&#10;&#10;Description automatically generated with medium confidence">
            <a:extLst>
              <a:ext uri="{FF2B5EF4-FFF2-40B4-BE49-F238E27FC236}">
                <a16:creationId xmlns:a16="http://schemas.microsoft.com/office/drawing/2014/main" id="{23DA25C4-08E8-4AB3-A5FD-1167F80AFA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4998286" cy="6858000"/>
          </a:xfrm>
          <a:prstGeom prst="rect">
            <a:avLst/>
          </a:prstGeom>
        </p:spPr>
      </p:pic>
      <p:sp>
        <p:nvSpPr>
          <p:cNvPr id="6" name="Speech Bubble: Oval 5">
            <a:extLst>
              <a:ext uri="{FF2B5EF4-FFF2-40B4-BE49-F238E27FC236}">
                <a16:creationId xmlns:a16="http://schemas.microsoft.com/office/drawing/2014/main" id="{A1AD42C4-700B-4E68-8AD1-694197914949}"/>
              </a:ext>
            </a:extLst>
          </p:cNvPr>
          <p:cNvSpPr/>
          <p:nvPr/>
        </p:nvSpPr>
        <p:spPr>
          <a:xfrm>
            <a:off x="4441371" y="231934"/>
            <a:ext cx="3466681" cy="1325562"/>
          </a:xfrm>
          <a:prstGeom prst="wedgeEllipseCallout">
            <a:avLst>
              <a:gd name="adj1" fmla="val -66601"/>
              <a:gd name="adj2" fmla="val 41779"/>
            </a:avLst>
          </a:prstGeom>
        </p:spPr>
        <p:style>
          <a:lnRef idx="2">
            <a:schemeClr val="dk1"/>
          </a:lnRef>
          <a:fillRef idx="1">
            <a:schemeClr val="lt1"/>
          </a:fillRef>
          <a:effectRef idx="0">
            <a:schemeClr val="dk1"/>
          </a:effectRef>
          <a:fontRef idx="minor">
            <a:schemeClr val="dk1"/>
          </a:fontRef>
        </p:style>
        <p:txBody>
          <a:bodyPr rtlCol="0" anchor="ctr"/>
          <a:lstStyle/>
          <a:p>
            <a:pPr algn="ctr"/>
            <a:r>
              <a:rPr lang="ro-RO" dirty="0"/>
              <a:t>Cred ca e prea multa </a:t>
            </a:r>
            <a:r>
              <a:rPr lang="en-US" dirty="0"/>
              <a:t>“</a:t>
            </a:r>
            <a:r>
              <a:rPr lang="ro-RO" dirty="0"/>
              <a:t>magie” pentru o prezentare </a:t>
            </a:r>
            <a:r>
              <a:rPr lang="ro-RO" dirty="0" err="1"/>
              <a:t>PowePoint</a:t>
            </a:r>
            <a:r>
              <a:rPr lang="ro-RO" dirty="0"/>
              <a:t>…</a:t>
            </a:r>
          </a:p>
        </p:txBody>
      </p:sp>
      <p:pic>
        <p:nvPicPr>
          <p:cNvPr id="9" name="Picture 8" descr="A picture containing worm&#10;&#10;Description automatically generated">
            <a:extLst>
              <a:ext uri="{FF2B5EF4-FFF2-40B4-BE49-F238E27FC236}">
                <a16:creationId xmlns:a16="http://schemas.microsoft.com/office/drawing/2014/main" id="{8D87C3A9-0E6C-4ABC-A468-3B5886E4469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01825" y="1206952"/>
            <a:ext cx="4762500" cy="4705350"/>
          </a:xfrm>
          <a:prstGeom prst="rect">
            <a:avLst/>
          </a:prstGeom>
        </p:spPr>
      </p:pic>
    </p:spTree>
    <p:extLst>
      <p:ext uri="{BB962C8B-B14F-4D97-AF65-F5344CB8AC3E}">
        <p14:creationId xmlns:p14="http://schemas.microsoft.com/office/powerpoint/2010/main" val="271575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1" nodeType="clickEffect">
                                  <p:stCondLst>
                                    <p:cond delay="0"/>
                                  </p:stCondLst>
                                  <p:childTnLst>
                                    <p:animEffect transition="out" filter="fade">
                                      <p:cBhvr>
                                        <p:cTn id="16" dur="500"/>
                                        <p:tgtEl>
                                          <p:spTgt spid="6"/>
                                        </p:tgtEl>
                                      </p:cBhvr>
                                    </p:animEffect>
                                    <p:set>
                                      <p:cBhvr>
                                        <p:cTn id="17" dur="1" fill="hold">
                                          <p:stCondLst>
                                            <p:cond delay="499"/>
                                          </p:stCondLst>
                                        </p:cTn>
                                        <p:tgtEl>
                                          <p:spTgt spid="6"/>
                                        </p:tgtEl>
                                        <p:attrNameLst>
                                          <p:attrName>style.visibility</p:attrName>
                                        </p:attrNameLst>
                                      </p:cBhvr>
                                      <p:to>
                                        <p:strVal val="hidden"/>
                                      </p:to>
                                    </p:set>
                                  </p:childTnLst>
                                </p:cTn>
                              </p:par>
                            </p:childTnLst>
                          </p:cTn>
                        </p:par>
                        <p:par>
                          <p:cTn id="18" fill="hold">
                            <p:stCondLst>
                              <p:cond delay="500"/>
                            </p:stCondLst>
                            <p:childTnLst>
                              <p:par>
                                <p:cTn id="19" presetID="31" presetClass="entr" presetSubtype="0" fill="hold" nodeType="afterEffect">
                                  <p:stCondLst>
                                    <p:cond delay="0"/>
                                  </p:stCondLst>
                                  <p:childTnLst>
                                    <p:set>
                                      <p:cBhvr>
                                        <p:cTn id="20" dur="1" fill="hold">
                                          <p:stCondLst>
                                            <p:cond delay="0"/>
                                          </p:stCondLst>
                                        </p:cTn>
                                        <p:tgtEl>
                                          <p:spTgt spid="9"/>
                                        </p:tgtEl>
                                        <p:attrNameLst>
                                          <p:attrName>style.visibility</p:attrName>
                                        </p:attrNameLst>
                                      </p:cBhvr>
                                      <p:to>
                                        <p:strVal val="visible"/>
                                      </p:to>
                                    </p:set>
                                    <p:anim calcmode="lin" valueType="num">
                                      <p:cBhvr>
                                        <p:cTn id="21" dur="1000" fill="hold"/>
                                        <p:tgtEl>
                                          <p:spTgt spid="9"/>
                                        </p:tgtEl>
                                        <p:attrNameLst>
                                          <p:attrName>ppt_w</p:attrName>
                                        </p:attrNameLst>
                                      </p:cBhvr>
                                      <p:tavLst>
                                        <p:tav tm="0">
                                          <p:val>
                                            <p:fltVal val="0"/>
                                          </p:val>
                                        </p:tav>
                                        <p:tav tm="100000">
                                          <p:val>
                                            <p:strVal val="#ppt_w"/>
                                          </p:val>
                                        </p:tav>
                                      </p:tavLst>
                                    </p:anim>
                                    <p:anim calcmode="lin" valueType="num">
                                      <p:cBhvr>
                                        <p:cTn id="22" dur="1000" fill="hold"/>
                                        <p:tgtEl>
                                          <p:spTgt spid="9"/>
                                        </p:tgtEl>
                                        <p:attrNameLst>
                                          <p:attrName>ppt_h</p:attrName>
                                        </p:attrNameLst>
                                      </p:cBhvr>
                                      <p:tavLst>
                                        <p:tav tm="0">
                                          <p:val>
                                            <p:fltVal val="0"/>
                                          </p:val>
                                        </p:tav>
                                        <p:tav tm="100000">
                                          <p:val>
                                            <p:strVal val="#ppt_h"/>
                                          </p:val>
                                        </p:tav>
                                      </p:tavLst>
                                    </p:anim>
                                    <p:anim calcmode="lin" valueType="num">
                                      <p:cBhvr>
                                        <p:cTn id="23" dur="1000" fill="hold"/>
                                        <p:tgtEl>
                                          <p:spTgt spid="9"/>
                                        </p:tgtEl>
                                        <p:attrNameLst>
                                          <p:attrName>style.rotation</p:attrName>
                                        </p:attrNameLst>
                                      </p:cBhvr>
                                      <p:tavLst>
                                        <p:tav tm="0">
                                          <p:val>
                                            <p:fltVal val="90"/>
                                          </p:val>
                                        </p:tav>
                                        <p:tav tm="100000">
                                          <p:val>
                                            <p:fltVal val="0"/>
                                          </p:val>
                                        </p:tav>
                                      </p:tavLst>
                                    </p:anim>
                                    <p:animEffect transition="in" filter="fade">
                                      <p:cBhvr>
                                        <p:cTn id="24" dur="1000"/>
                                        <p:tgtEl>
                                          <p:spTgt spid="9"/>
                                        </p:tgtEl>
                                      </p:cBhvr>
                                    </p:animEffect>
                                  </p:childTnLst>
                                </p:cTn>
                              </p:par>
                            </p:childTnLst>
                          </p:cTn>
                        </p:par>
                        <p:par>
                          <p:cTn id="25" fill="hold">
                            <p:stCondLst>
                              <p:cond delay="1500"/>
                            </p:stCondLst>
                            <p:childTnLst>
                              <p:par>
                                <p:cTn id="26" presetID="10" presetClass="entr" presetSubtype="0" fill="hold" grpId="0" nodeType="after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fade">
                                      <p:cBhvr>
                                        <p:cTn id="28" dur="500"/>
                                        <p:tgtEl>
                                          <p:spTgt spid="2"/>
                                        </p:tgtEl>
                                      </p:cBhvr>
                                    </p:animEffect>
                                  </p:childTnLst>
                                </p:cTn>
                              </p:par>
                            </p:childTnLst>
                          </p:cTn>
                        </p:par>
                        <p:par>
                          <p:cTn id="29" fill="hold">
                            <p:stCondLst>
                              <p:cond delay="2000"/>
                            </p:stCondLst>
                            <p:childTnLst>
                              <p:par>
                                <p:cTn id="30" presetID="31" presetClass="exit" presetSubtype="0" fill="hold" nodeType="afterEffect">
                                  <p:stCondLst>
                                    <p:cond delay="0"/>
                                  </p:stCondLst>
                                  <p:childTnLst>
                                    <p:anim calcmode="lin" valueType="num">
                                      <p:cBhvr>
                                        <p:cTn id="31" dur="1000"/>
                                        <p:tgtEl>
                                          <p:spTgt spid="9"/>
                                        </p:tgtEl>
                                        <p:attrNameLst>
                                          <p:attrName>ppt_w</p:attrName>
                                        </p:attrNameLst>
                                      </p:cBhvr>
                                      <p:tavLst>
                                        <p:tav tm="0">
                                          <p:val>
                                            <p:strVal val="ppt_w"/>
                                          </p:val>
                                        </p:tav>
                                        <p:tav tm="100000">
                                          <p:val>
                                            <p:fltVal val="0"/>
                                          </p:val>
                                        </p:tav>
                                      </p:tavLst>
                                    </p:anim>
                                    <p:anim calcmode="lin" valueType="num">
                                      <p:cBhvr>
                                        <p:cTn id="32" dur="1000"/>
                                        <p:tgtEl>
                                          <p:spTgt spid="9"/>
                                        </p:tgtEl>
                                        <p:attrNameLst>
                                          <p:attrName>ppt_h</p:attrName>
                                        </p:attrNameLst>
                                      </p:cBhvr>
                                      <p:tavLst>
                                        <p:tav tm="0">
                                          <p:val>
                                            <p:strVal val="ppt_h"/>
                                          </p:val>
                                        </p:tav>
                                        <p:tav tm="100000">
                                          <p:val>
                                            <p:fltVal val="0"/>
                                          </p:val>
                                        </p:tav>
                                      </p:tavLst>
                                    </p:anim>
                                    <p:anim calcmode="lin" valueType="num">
                                      <p:cBhvr>
                                        <p:cTn id="33" dur="1000"/>
                                        <p:tgtEl>
                                          <p:spTgt spid="9"/>
                                        </p:tgtEl>
                                        <p:attrNameLst>
                                          <p:attrName>style.rotation</p:attrName>
                                        </p:attrNameLst>
                                      </p:cBhvr>
                                      <p:tavLst>
                                        <p:tav tm="0">
                                          <p:val>
                                            <p:fltVal val="0"/>
                                          </p:val>
                                        </p:tav>
                                        <p:tav tm="100000">
                                          <p:val>
                                            <p:fltVal val="90"/>
                                          </p:val>
                                        </p:tav>
                                      </p:tavLst>
                                    </p:anim>
                                    <p:animEffect transition="out" filter="fade">
                                      <p:cBhvr>
                                        <p:cTn id="34" dur="1000"/>
                                        <p:tgtEl>
                                          <p:spTgt spid="9"/>
                                        </p:tgtEl>
                                      </p:cBhvr>
                                    </p:animEffect>
                                    <p:set>
                                      <p:cBhvr>
                                        <p:cTn id="35" dur="1" fill="hold">
                                          <p:stCondLst>
                                            <p:cond delay="999"/>
                                          </p:stCondLst>
                                        </p:cTn>
                                        <p:tgtEl>
                                          <p:spTgt spid="9"/>
                                        </p:tgtEl>
                                        <p:attrNameLst>
                                          <p:attrName>style.visibility</p:attrName>
                                        </p:attrNameLst>
                                      </p:cBhvr>
                                      <p:to>
                                        <p:strVal val="hidden"/>
                                      </p:to>
                                    </p:set>
                                  </p:childTnLst>
                                </p:cTn>
                              </p:par>
                            </p:childTnLst>
                          </p:cTn>
                        </p:par>
                        <p:par>
                          <p:cTn id="36" fill="hold">
                            <p:stCondLst>
                              <p:cond delay="3000"/>
                            </p:stCondLst>
                            <p:childTnLst>
                              <p:par>
                                <p:cTn id="37" presetID="10" presetClass="exit" presetSubtype="0" fill="hold" nodeType="afterEffect">
                                  <p:stCondLst>
                                    <p:cond delay="0"/>
                                  </p:stCondLst>
                                  <p:childTnLst>
                                    <p:animEffect transition="out" filter="fade">
                                      <p:cBhvr>
                                        <p:cTn id="38" dur="500"/>
                                        <p:tgtEl>
                                          <p:spTgt spid="5"/>
                                        </p:tgtEl>
                                      </p:cBhvr>
                                    </p:animEffect>
                                    <p:set>
                                      <p:cBhvr>
                                        <p:cTn id="39"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animBg="1"/>
      <p:bldP spid="6" grpId="1"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u 1">
            <a:extLst>
              <a:ext uri="{FF2B5EF4-FFF2-40B4-BE49-F238E27FC236}">
                <a16:creationId xmlns:a16="http://schemas.microsoft.com/office/drawing/2014/main" id="{C4938644-2848-4D79-B6AB-9F944D93B5A9}"/>
              </a:ext>
            </a:extLst>
          </p:cNvPr>
          <p:cNvSpPr>
            <a:spLocks noGrp="1"/>
          </p:cNvSpPr>
          <p:nvPr>
            <p:ph type="title"/>
          </p:nvPr>
        </p:nvSpPr>
        <p:spPr/>
        <p:txBody>
          <a:bodyPr/>
          <a:lstStyle/>
          <a:p>
            <a:pPr algn="ctr"/>
            <a:r>
              <a:rPr lang="en-US" dirty="0">
                <a:latin typeface="Times New Roman" panose="02020603050405020304" pitchFamily="18" charset="0"/>
                <a:ea typeface="Tahoma" panose="020B0604030504040204" pitchFamily="34" charset="0"/>
                <a:cs typeface="Times New Roman" panose="02020603050405020304" pitchFamily="18" charset="0"/>
              </a:rPr>
              <a:t>Care sunt </a:t>
            </a:r>
            <a:r>
              <a:rPr lang="ro-RO" dirty="0">
                <a:latin typeface="Times New Roman" panose="02020603050405020304" pitchFamily="18" charset="0"/>
                <a:ea typeface="Tahoma" panose="020B0604030504040204" pitchFamily="34" charset="0"/>
                <a:cs typeface="Times New Roman" panose="02020603050405020304" pitchFamily="18" charset="0"/>
              </a:rPr>
              <a:t>simptomele</a:t>
            </a:r>
            <a:r>
              <a:rPr lang="en-US" dirty="0">
                <a:latin typeface="Times New Roman" panose="02020603050405020304" pitchFamily="18" charset="0"/>
                <a:ea typeface="Tahoma" panose="020B0604030504040204" pitchFamily="34" charset="0"/>
                <a:cs typeface="Times New Roman" panose="02020603050405020304" pitchFamily="18" charset="0"/>
              </a:rPr>
              <a:t> </a:t>
            </a:r>
            <a:r>
              <a:rPr lang="ro-RO" dirty="0">
                <a:latin typeface="Times New Roman" panose="02020603050405020304" pitchFamily="18" charset="0"/>
                <a:ea typeface="Tahoma" panose="020B0604030504040204" pitchFamily="34" charset="0"/>
                <a:cs typeface="Times New Roman" panose="02020603050405020304" pitchFamily="18" charset="0"/>
              </a:rPr>
              <a:t>bolii celiace</a:t>
            </a:r>
            <a:r>
              <a:rPr lang="en-US" dirty="0">
                <a:latin typeface="Times New Roman" panose="02020603050405020304" pitchFamily="18" charset="0"/>
                <a:ea typeface="Tahoma" panose="020B0604030504040204" pitchFamily="34" charset="0"/>
                <a:cs typeface="Times New Roman" panose="02020603050405020304" pitchFamily="18" charset="0"/>
              </a:rPr>
              <a:t>?</a:t>
            </a:r>
            <a:endParaRPr lang="ro-RO" dirty="0">
              <a:latin typeface="Times New Roman" panose="02020603050405020304" pitchFamily="18" charset="0"/>
              <a:ea typeface="Tahoma" panose="020B0604030504040204" pitchFamily="34" charset="0"/>
              <a:cs typeface="Times New Roman" panose="02020603050405020304" pitchFamily="18" charset="0"/>
            </a:endParaRPr>
          </a:p>
        </p:txBody>
      </p:sp>
      <p:pic>
        <p:nvPicPr>
          <p:cNvPr id="5" name="Imagine 4">
            <a:extLst>
              <a:ext uri="{FF2B5EF4-FFF2-40B4-BE49-F238E27FC236}">
                <a16:creationId xmlns:a16="http://schemas.microsoft.com/office/drawing/2014/main" id="{EA314156-CE19-43F6-A9E1-BDC03497D7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2422" y="2235200"/>
            <a:ext cx="3159195" cy="4257675"/>
          </a:xfrm>
          <a:prstGeom prst="rect">
            <a:avLst/>
          </a:prstGeom>
        </p:spPr>
      </p:pic>
      <p:sp>
        <p:nvSpPr>
          <p:cNvPr id="7" name="CasetăText 6">
            <a:extLst>
              <a:ext uri="{FF2B5EF4-FFF2-40B4-BE49-F238E27FC236}">
                <a16:creationId xmlns:a16="http://schemas.microsoft.com/office/drawing/2014/main" id="{D7C0B908-127C-4DC9-89B6-C97626F8EBA7}"/>
              </a:ext>
            </a:extLst>
          </p:cNvPr>
          <p:cNvSpPr txBox="1"/>
          <p:nvPr/>
        </p:nvSpPr>
        <p:spPr>
          <a:xfrm>
            <a:off x="1147674" y="2006902"/>
            <a:ext cx="2148689" cy="954107"/>
          </a:xfrm>
          <a:prstGeom prst="rect">
            <a:avLst/>
          </a:prstGeom>
          <a:noFill/>
        </p:spPr>
        <p:txBody>
          <a:bodyPr wrap="square">
            <a:spAutoFit/>
          </a:bodyPr>
          <a:lstStyle/>
          <a:p>
            <a:pPr algn="ctr"/>
            <a:r>
              <a:rPr lang="en-US" sz="2800" dirty="0" err="1">
                <a:latin typeface="Times New Roman" panose="02020603050405020304" pitchFamily="18" charset="0"/>
                <a:cs typeface="Times New Roman" panose="02020603050405020304" pitchFamily="18" charset="0"/>
              </a:rPr>
              <a:t>Pierderea</a:t>
            </a:r>
            <a:r>
              <a:rPr lang="en-US" sz="2800" dirty="0">
                <a:latin typeface="Times New Roman" panose="02020603050405020304" pitchFamily="18" charset="0"/>
                <a:cs typeface="Times New Roman" panose="02020603050405020304" pitchFamily="18" charset="0"/>
              </a:rPr>
              <a:t> in </a:t>
            </a:r>
          </a:p>
          <a:p>
            <a:pPr algn="ctr"/>
            <a:r>
              <a:rPr lang="en-US" sz="2800" dirty="0" err="1">
                <a:latin typeface="Times New Roman" panose="02020603050405020304" pitchFamily="18" charset="0"/>
                <a:cs typeface="Times New Roman" panose="02020603050405020304" pitchFamily="18" charset="0"/>
              </a:rPr>
              <a:t>greutate</a:t>
            </a:r>
            <a:endParaRPr lang="ro-RO" sz="2800" dirty="0">
              <a:latin typeface="Times New Roman" panose="02020603050405020304" pitchFamily="18" charset="0"/>
              <a:cs typeface="Times New Roman" panose="02020603050405020304" pitchFamily="18" charset="0"/>
            </a:endParaRPr>
          </a:p>
        </p:txBody>
      </p:sp>
      <p:pic>
        <p:nvPicPr>
          <p:cNvPr id="9" name="Imagine 8">
            <a:extLst>
              <a:ext uri="{FF2B5EF4-FFF2-40B4-BE49-F238E27FC236}">
                <a16:creationId xmlns:a16="http://schemas.microsoft.com/office/drawing/2014/main" id="{100193F3-E6B9-49D3-B472-B6EF3270B5B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49463" y="3073304"/>
            <a:ext cx="1893074" cy="2581465"/>
          </a:xfrm>
          <a:prstGeom prst="rect">
            <a:avLst/>
          </a:prstGeom>
        </p:spPr>
      </p:pic>
      <p:sp>
        <p:nvSpPr>
          <p:cNvPr id="11" name="CasetăText 10">
            <a:extLst>
              <a:ext uri="{FF2B5EF4-FFF2-40B4-BE49-F238E27FC236}">
                <a16:creationId xmlns:a16="http://schemas.microsoft.com/office/drawing/2014/main" id="{8D04BA57-28D5-42EC-BF16-06FD02A9B320}"/>
              </a:ext>
            </a:extLst>
          </p:cNvPr>
          <p:cNvSpPr txBox="1"/>
          <p:nvPr/>
        </p:nvSpPr>
        <p:spPr>
          <a:xfrm>
            <a:off x="5881132" y="1835090"/>
            <a:ext cx="1700152" cy="800219"/>
          </a:xfrm>
          <a:prstGeom prst="rect">
            <a:avLst/>
          </a:prstGeom>
          <a:noFill/>
        </p:spPr>
        <p:txBody>
          <a:bodyPr wrap="square">
            <a:spAutoFit/>
          </a:bodyPr>
          <a:lstStyle/>
          <a:p>
            <a:pPr algn="l"/>
            <a:endParaRPr lang="ro-RO" sz="1800" b="0" i="0" u="none" strike="noStrike" baseline="0" dirty="0">
              <a:solidFill>
                <a:srgbClr val="000000"/>
              </a:solidFill>
            </a:endParaRPr>
          </a:p>
          <a:p>
            <a:r>
              <a:rPr lang="ro-RO" sz="2800" b="0" i="0" u="none" strike="noStrike" baseline="0" dirty="0">
                <a:solidFill>
                  <a:srgbClr val="000000"/>
                </a:solidFill>
                <a:latin typeface="Times New Roman" panose="02020603050405020304" pitchFamily="18" charset="0"/>
                <a:cs typeface="Times New Roman" panose="02020603050405020304" pitchFamily="18" charset="0"/>
              </a:rPr>
              <a:t> </a:t>
            </a:r>
            <a:r>
              <a:rPr lang="en-US" sz="2800" b="0" i="0" u="none" strike="noStrike" baseline="0" dirty="0" err="1">
                <a:solidFill>
                  <a:srgbClr val="000000"/>
                </a:solidFill>
                <a:latin typeface="Times New Roman" panose="02020603050405020304" pitchFamily="18" charset="0"/>
                <a:cs typeface="Times New Roman" panose="02020603050405020304" pitchFamily="18" charset="0"/>
              </a:rPr>
              <a:t>Diaree</a:t>
            </a:r>
            <a:r>
              <a:rPr lang="ro-RO" sz="2800" b="0" i="0" u="none" strike="noStrike" baseline="0" dirty="0">
                <a:solidFill>
                  <a:srgbClr val="000000"/>
                </a:solidFill>
                <a:latin typeface="Times New Roman" panose="02020603050405020304" pitchFamily="18" charset="0"/>
                <a:cs typeface="Times New Roman" panose="02020603050405020304" pitchFamily="18" charset="0"/>
              </a:rPr>
              <a:t> </a:t>
            </a:r>
            <a:endParaRPr lang="ro-RO" sz="2800" dirty="0">
              <a:latin typeface="Times New Roman" panose="02020603050405020304" pitchFamily="18" charset="0"/>
              <a:cs typeface="Times New Roman" panose="02020603050405020304" pitchFamily="18" charset="0"/>
            </a:endParaRPr>
          </a:p>
        </p:txBody>
      </p:sp>
      <p:pic>
        <p:nvPicPr>
          <p:cNvPr id="13" name="Imagine 12">
            <a:extLst>
              <a:ext uri="{FF2B5EF4-FFF2-40B4-BE49-F238E27FC236}">
                <a16:creationId xmlns:a16="http://schemas.microsoft.com/office/drawing/2014/main" id="{C3171F04-6F2A-4424-B490-A137A24013A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50190" y="3073304"/>
            <a:ext cx="2831089" cy="2831089"/>
          </a:xfrm>
          <a:prstGeom prst="rect">
            <a:avLst/>
          </a:prstGeom>
        </p:spPr>
      </p:pic>
      <p:sp>
        <p:nvSpPr>
          <p:cNvPr id="15" name="CasetăText 14">
            <a:extLst>
              <a:ext uri="{FF2B5EF4-FFF2-40B4-BE49-F238E27FC236}">
                <a16:creationId xmlns:a16="http://schemas.microsoft.com/office/drawing/2014/main" id="{1FFABB03-DCFA-4475-A911-5958AF01D387}"/>
              </a:ext>
            </a:extLst>
          </p:cNvPr>
          <p:cNvSpPr txBox="1"/>
          <p:nvPr/>
        </p:nvSpPr>
        <p:spPr>
          <a:xfrm>
            <a:off x="9656505" y="1835090"/>
            <a:ext cx="1893073" cy="800219"/>
          </a:xfrm>
          <a:prstGeom prst="rect">
            <a:avLst/>
          </a:prstGeom>
          <a:noFill/>
        </p:spPr>
        <p:txBody>
          <a:bodyPr wrap="square">
            <a:spAutoFit/>
          </a:bodyPr>
          <a:lstStyle/>
          <a:p>
            <a:pPr algn="l"/>
            <a:endParaRPr lang="ro-RO" sz="1800" b="0" i="0" u="none" strike="noStrike" baseline="0" dirty="0">
              <a:solidFill>
                <a:srgbClr val="000000"/>
              </a:solidFill>
            </a:endParaRPr>
          </a:p>
          <a:p>
            <a:r>
              <a:rPr lang="ro-RO" sz="2800" dirty="0">
                <a:solidFill>
                  <a:srgbClr val="000000"/>
                </a:solidFill>
                <a:latin typeface="Times New Roman" panose="02020603050405020304" pitchFamily="18" charset="0"/>
                <a:cs typeface="Times New Roman" panose="02020603050405020304" pitchFamily="18" charset="0"/>
              </a:rPr>
              <a:t>Înfometare</a:t>
            </a:r>
            <a:endParaRPr lang="ro-RO"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10152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fade">
                                      <p:cBhvr>
                                        <p:cTn id="25" dur="500"/>
                                        <p:tgtEl>
                                          <p:spTgt spid="15"/>
                                        </p:tgtEl>
                                      </p:cBhvr>
                                    </p:animEffect>
                                  </p:childTnLst>
                                </p:cTn>
                              </p:par>
                            </p:childTnLst>
                          </p:cTn>
                        </p:par>
                        <p:par>
                          <p:cTn id="26" fill="hold">
                            <p:stCondLst>
                              <p:cond delay="500"/>
                            </p:stCondLst>
                            <p:childTnLst>
                              <p:par>
                                <p:cTn id="27" presetID="10" presetClass="entr" presetSubtype="0" fill="hold" nodeType="after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fade">
                                      <p:cBhvr>
                                        <p:cTn id="2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1" grpId="0"/>
      <p:bldP spid="1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u 1">
            <a:extLst>
              <a:ext uri="{FF2B5EF4-FFF2-40B4-BE49-F238E27FC236}">
                <a16:creationId xmlns:a16="http://schemas.microsoft.com/office/drawing/2014/main" id="{491D374F-D9B7-415F-9DC0-08C0970D77FB}"/>
              </a:ext>
            </a:extLst>
          </p:cNvPr>
          <p:cNvSpPr>
            <a:spLocks noGrp="1"/>
          </p:cNvSpPr>
          <p:nvPr>
            <p:ph type="title"/>
          </p:nvPr>
        </p:nvSpPr>
        <p:spPr/>
        <p:txBody>
          <a:bodyPr/>
          <a:lstStyle/>
          <a:p>
            <a:pPr algn="ctr"/>
            <a:r>
              <a:rPr lang="ro-RO" dirty="0">
                <a:latin typeface="Times New Roman" panose="02020603050405020304" pitchFamily="18" charset="0"/>
                <a:cs typeface="Times New Roman" panose="02020603050405020304" pitchFamily="18" charset="0"/>
              </a:rPr>
              <a:t>Cum se obține diagnosticul pentru boala celiac</a:t>
            </a:r>
            <a:r>
              <a:rPr lang="en-US" dirty="0">
                <a:latin typeface="Times New Roman" panose="02020603050405020304" pitchFamily="18" charset="0"/>
                <a:cs typeface="Times New Roman" panose="02020603050405020304" pitchFamily="18" charset="0"/>
              </a:rPr>
              <a:t>ă</a:t>
            </a:r>
            <a:r>
              <a:rPr lang="ro-RO" dirty="0">
                <a:latin typeface="Times New Roman" panose="02020603050405020304" pitchFamily="18" charset="0"/>
                <a:cs typeface="Times New Roman" panose="02020603050405020304" pitchFamily="18" charset="0"/>
              </a:rPr>
              <a:t>?</a:t>
            </a:r>
          </a:p>
        </p:txBody>
      </p:sp>
      <p:pic>
        <p:nvPicPr>
          <p:cNvPr id="5" name="Substituent conținut 4">
            <a:extLst>
              <a:ext uri="{FF2B5EF4-FFF2-40B4-BE49-F238E27FC236}">
                <a16:creationId xmlns:a16="http://schemas.microsoft.com/office/drawing/2014/main" id="{F9402675-E01A-4F0F-BF0D-FCE63B44A57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329248" y="2540447"/>
            <a:ext cx="3380479" cy="3380479"/>
          </a:xfrm>
        </p:spPr>
      </p:pic>
      <p:sp>
        <p:nvSpPr>
          <p:cNvPr id="7" name="CasetăText 6">
            <a:extLst>
              <a:ext uri="{FF2B5EF4-FFF2-40B4-BE49-F238E27FC236}">
                <a16:creationId xmlns:a16="http://schemas.microsoft.com/office/drawing/2014/main" id="{82412EEC-468D-4A31-9356-693DD2777976}"/>
              </a:ext>
            </a:extLst>
          </p:cNvPr>
          <p:cNvSpPr txBox="1"/>
          <p:nvPr/>
        </p:nvSpPr>
        <p:spPr>
          <a:xfrm>
            <a:off x="1448276" y="1853957"/>
            <a:ext cx="6096000" cy="523220"/>
          </a:xfrm>
          <a:prstGeom prst="rect">
            <a:avLst/>
          </a:prstGeom>
          <a:noFill/>
        </p:spPr>
        <p:txBody>
          <a:bodyPr wrap="square">
            <a:spAutoFit/>
          </a:bodyPr>
          <a:lstStyle/>
          <a:p>
            <a:r>
              <a:rPr lang="en-US" sz="2800" dirty="0">
                <a:latin typeface="Times New Roman" panose="02020603050405020304" pitchFamily="18" charset="0"/>
                <a:cs typeface="Times New Roman" panose="02020603050405020304" pitchFamily="18" charset="0"/>
              </a:rPr>
              <a:t>Teste de </a:t>
            </a:r>
            <a:r>
              <a:rPr lang="en-US" sz="2800" dirty="0" err="1">
                <a:latin typeface="Times New Roman" panose="02020603050405020304" pitchFamily="18" charset="0"/>
                <a:cs typeface="Times New Roman" panose="02020603050405020304" pitchFamily="18" charset="0"/>
              </a:rPr>
              <a:t>sange</a:t>
            </a:r>
            <a:endParaRPr lang="ro-RO" sz="2800" dirty="0">
              <a:latin typeface="Times New Roman" panose="02020603050405020304" pitchFamily="18" charset="0"/>
              <a:cs typeface="Times New Roman" panose="02020603050405020304" pitchFamily="18" charset="0"/>
            </a:endParaRPr>
          </a:p>
        </p:txBody>
      </p:sp>
      <p:pic>
        <p:nvPicPr>
          <p:cNvPr id="15" name="Imagine 14">
            <a:extLst>
              <a:ext uri="{FF2B5EF4-FFF2-40B4-BE49-F238E27FC236}">
                <a16:creationId xmlns:a16="http://schemas.microsoft.com/office/drawing/2014/main" id="{07B367F4-A407-4784-8BF5-0C98DB54603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44276" y="2325924"/>
            <a:ext cx="3809524" cy="3809524"/>
          </a:xfrm>
          <a:prstGeom prst="rect">
            <a:avLst/>
          </a:prstGeom>
        </p:spPr>
      </p:pic>
      <p:sp>
        <p:nvSpPr>
          <p:cNvPr id="19" name="CasetăText 18">
            <a:extLst>
              <a:ext uri="{FF2B5EF4-FFF2-40B4-BE49-F238E27FC236}">
                <a16:creationId xmlns:a16="http://schemas.microsoft.com/office/drawing/2014/main" id="{316C8845-CAF7-4859-9708-45A06D586049}"/>
              </a:ext>
            </a:extLst>
          </p:cNvPr>
          <p:cNvSpPr txBox="1"/>
          <p:nvPr/>
        </p:nvSpPr>
        <p:spPr>
          <a:xfrm>
            <a:off x="8625691" y="1853957"/>
            <a:ext cx="6097508" cy="523220"/>
          </a:xfrm>
          <a:prstGeom prst="rect">
            <a:avLst/>
          </a:prstGeom>
          <a:noFill/>
        </p:spPr>
        <p:txBody>
          <a:bodyPr wrap="square">
            <a:spAutoFit/>
          </a:bodyPr>
          <a:lstStyle/>
          <a:p>
            <a:r>
              <a:rPr lang="en-US" sz="2800" dirty="0" err="1">
                <a:latin typeface="Times New Roman" panose="02020603050405020304" pitchFamily="18" charset="0"/>
                <a:cs typeface="Times New Roman" panose="02020603050405020304" pitchFamily="18" charset="0"/>
              </a:rPr>
              <a:t>Endoscopii</a:t>
            </a:r>
            <a:endParaRPr lang="ro-RO"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68868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500"/>
                                        <p:tgtEl>
                                          <p:spTgt spid="19"/>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fade">
                                      <p:cBhvr>
                                        <p:cTn id="2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u 1">
            <a:extLst>
              <a:ext uri="{FF2B5EF4-FFF2-40B4-BE49-F238E27FC236}">
                <a16:creationId xmlns:a16="http://schemas.microsoft.com/office/drawing/2014/main" id="{B3364EF9-521E-498D-9F20-7F5E3023409B}"/>
              </a:ext>
            </a:extLst>
          </p:cNvPr>
          <p:cNvSpPr>
            <a:spLocks noGrp="1"/>
          </p:cNvSpPr>
          <p:nvPr>
            <p:ph type="title"/>
          </p:nvPr>
        </p:nvSpPr>
        <p:spPr/>
        <p:txBody>
          <a:bodyPr/>
          <a:lstStyle/>
          <a:p>
            <a:pPr algn="ctr"/>
            <a:r>
              <a:rPr lang="ro-RO" dirty="0">
                <a:latin typeface="Times New Roman" panose="02020603050405020304" pitchFamily="18" charset="0"/>
                <a:cs typeface="Times New Roman" panose="02020603050405020304" pitchFamily="18" charset="0"/>
              </a:rPr>
              <a:t>Care este rolul aplicației </a:t>
            </a:r>
            <a:r>
              <a:rPr lang="en-US" dirty="0">
                <a:latin typeface="Times New Roman" panose="02020603050405020304" pitchFamily="18" charset="0"/>
                <a:cs typeface="Times New Roman" panose="02020603050405020304" pitchFamily="18" charset="0"/>
              </a:rPr>
              <a:t>Celix?</a:t>
            </a:r>
            <a:endParaRPr lang="ro-RO" dirty="0">
              <a:latin typeface="Times New Roman" panose="02020603050405020304" pitchFamily="18" charset="0"/>
              <a:cs typeface="Times New Roman" panose="02020603050405020304" pitchFamily="18" charset="0"/>
            </a:endParaRPr>
          </a:p>
        </p:txBody>
      </p:sp>
      <p:pic>
        <p:nvPicPr>
          <p:cNvPr id="5" name="Imagine 4" descr="O imagine care conține perete, persoană, interior, bărbat&#10;&#10;Descriere generată automat">
            <a:extLst>
              <a:ext uri="{FF2B5EF4-FFF2-40B4-BE49-F238E27FC236}">
                <a16:creationId xmlns:a16="http://schemas.microsoft.com/office/drawing/2014/main" id="{08F01325-827E-4C2E-9DA8-2FD8240B08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02154" y="1982709"/>
            <a:ext cx="6446220" cy="3695285"/>
          </a:xfrm>
          <a:prstGeom prst="rect">
            <a:avLst/>
          </a:prstGeom>
        </p:spPr>
      </p:pic>
      <p:sp>
        <p:nvSpPr>
          <p:cNvPr id="6" name="Balon text: oval 5" descr="wqee">
            <a:extLst>
              <a:ext uri="{FF2B5EF4-FFF2-40B4-BE49-F238E27FC236}">
                <a16:creationId xmlns:a16="http://schemas.microsoft.com/office/drawing/2014/main" id="{66C6B90A-3079-4B57-BF1E-5977A1E1EAD6}"/>
              </a:ext>
            </a:extLst>
          </p:cNvPr>
          <p:cNvSpPr/>
          <p:nvPr/>
        </p:nvSpPr>
        <p:spPr>
          <a:xfrm>
            <a:off x="3195874" y="2063808"/>
            <a:ext cx="3074784" cy="1276454"/>
          </a:xfrm>
          <a:prstGeom prst="wedgeEllipseCallout">
            <a:avLst>
              <a:gd name="adj1" fmla="val 50066"/>
              <a:gd name="adj2" fmla="val 42295"/>
            </a:avLst>
          </a:prstGeom>
        </p:spPr>
        <p:style>
          <a:lnRef idx="2">
            <a:schemeClr val="dk1"/>
          </a:lnRef>
          <a:fillRef idx="1">
            <a:schemeClr val="lt1"/>
          </a:fillRef>
          <a:effectRef idx="0">
            <a:schemeClr val="dk1"/>
          </a:effectRef>
          <a:fontRef idx="minor">
            <a:schemeClr val="dk1"/>
          </a:fontRef>
        </p:style>
        <p:txBody>
          <a:bodyPr rtlCol="0" anchor="ctr"/>
          <a:lstStyle/>
          <a:p>
            <a:pPr algn="ctr"/>
            <a:r>
              <a:rPr lang="ro-RO" dirty="0"/>
              <a:t>Astăzi am făcut o endoscopie si nu sunt 100% sigur de diagnosticul dat…</a:t>
            </a:r>
          </a:p>
        </p:txBody>
      </p:sp>
      <p:sp>
        <p:nvSpPr>
          <p:cNvPr id="7" name="Balon text: oval 6" descr="wqee">
            <a:extLst>
              <a:ext uri="{FF2B5EF4-FFF2-40B4-BE49-F238E27FC236}">
                <a16:creationId xmlns:a16="http://schemas.microsoft.com/office/drawing/2014/main" id="{1AB99861-7F48-48E8-B53D-F1D8E8AFD5F4}"/>
              </a:ext>
            </a:extLst>
          </p:cNvPr>
          <p:cNvSpPr/>
          <p:nvPr/>
        </p:nvSpPr>
        <p:spPr>
          <a:xfrm>
            <a:off x="3021215" y="3429000"/>
            <a:ext cx="3074784" cy="1276454"/>
          </a:xfrm>
          <a:prstGeom prst="wedgeEllipseCallout">
            <a:avLst>
              <a:gd name="adj1" fmla="val 54188"/>
              <a:gd name="adj2" fmla="val -47073"/>
            </a:avLst>
          </a:prstGeom>
        </p:spPr>
        <p:style>
          <a:lnRef idx="2">
            <a:schemeClr val="dk1"/>
          </a:lnRef>
          <a:fillRef idx="1">
            <a:schemeClr val="lt1"/>
          </a:fillRef>
          <a:effectRef idx="0">
            <a:schemeClr val="dk1"/>
          </a:effectRef>
          <a:fontRef idx="minor">
            <a:schemeClr val="dk1"/>
          </a:fontRef>
        </p:style>
        <p:txBody>
          <a:bodyPr rtlCol="0" anchor="ctr"/>
          <a:lstStyle/>
          <a:p>
            <a:pPr algn="ctr"/>
            <a:r>
              <a:rPr lang="ro-RO" dirty="0"/>
              <a:t>Poate exist</a:t>
            </a:r>
            <a:r>
              <a:rPr lang="en-US" dirty="0">
                <a:latin typeface="Times New Roman" panose="02020603050405020304" pitchFamily="18" charset="0"/>
                <a:cs typeface="Times New Roman" panose="02020603050405020304" pitchFamily="18" charset="0"/>
              </a:rPr>
              <a:t>ă</a:t>
            </a:r>
            <a:r>
              <a:rPr lang="ro-RO" dirty="0"/>
              <a:t> o aplicație ce mă poate ajuta…</a:t>
            </a:r>
          </a:p>
        </p:txBody>
      </p:sp>
    </p:spTree>
    <p:extLst>
      <p:ext uri="{BB962C8B-B14F-4D97-AF65-F5344CB8AC3E}">
        <p14:creationId xmlns:p14="http://schemas.microsoft.com/office/powerpoint/2010/main" val="3080070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6"/>
                                        </p:tgtEl>
                                      </p:cBhvr>
                                    </p:animEffect>
                                    <p:set>
                                      <p:cBhvr>
                                        <p:cTn id="12" dur="1" fill="hold">
                                          <p:stCondLst>
                                            <p:cond delay="499"/>
                                          </p:stCondLst>
                                        </p:cTn>
                                        <p:tgtEl>
                                          <p:spTgt spid="6"/>
                                        </p:tgtEl>
                                        <p:attrNameLst>
                                          <p:attrName>style.visibility</p:attrName>
                                        </p:attrNameLst>
                                      </p:cBhvr>
                                      <p:to>
                                        <p:strVal val="hidden"/>
                                      </p:to>
                                    </p:se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u 1">
            <a:extLst>
              <a:ext uri="{FF2B5EF4-FFF2-40B4-BE49-F238E27FC236}">
                <a16:creationId xmlns:a16="http://schemas.microsoft.com/office/drawing/2014/main" id="{28D241A2-EB16-43EF-A2C1-816D78036EA9}"/>
              </a:ext>
            </a:extLst>
          </p:cNvPr>
          <p:cNvSpPr>
            <a:spLocks noGrp="1"/>
          </p:cNvSpPr>
          <p:nvPr>
            <p:ph type="title"/>
          </p:nvPr>
        </p:nvSpPr>
        <p:spPr>
          <a:xfrm>
            <a:off x="838200" y="365125"/>
            <a:ext cx="10515600" cy="1325563"/>
          </a:xfrm>
        </p:spPr>
        <p:txBody>
          <a:bodyPr/>
          <a:lstStyle/>
          <a:p>
            <a:pPr algn="ctr"/>
            <a:r>
              <a:rPr lang="ro-RO" dirty="0">
                <a:latin typeface="Times New Roman" panose="02020603050405020304" pitchFamily="18" charset="0"/>
                <a:cs typeface="Times New Roman" panose="02020603050405020304" pitchFamily="18" charset="0"/>
              </a:rPr>
              <a:t>Care este rolul aplicației </a:t>
            </a:r>
            <a:r>
              <a:rPr lang="en-US" dirty="0">
                <a:latin typeface="Times New Roman" panose="02020603050405020304" pitchFamily="18" charset="0"/>
                <a:cs typeface="Times New Roman" panose="02020603050405020304" pitchFamily="18" charset="0"/>
              </a:rPr>
              <a:t>Celix?</a:t>
            </a:r>
            <a:endParaRPr lang="ro-RO" dirty="0">
              <a:latin typeface="Times New Roman" panose="02020603050405020304" pitchFamily="18" charset="0"/>
              <a:cs typeface="Times New Roman" panose="02020603050405020304" pitchFamily="18" charset="0"/>
            </a:endParaRPr>
          </a:p>
        </p:txBody>
      </p:sp>
      <p:pic>
        <p:nvPicPr>
          <p:cNvPr id="10" name="Imagine 9" descr="O imagine care conține persoană&#10;&#10;Descriere generată automat">
            <a:extLst>
              <a:ext uri="{FF2B5EF4-FFF2-40B4-BE49-F238E27FC236}">
                <a16:creationId xmlns:a16="http://schemas.microsoft.com/office/drawing/2014/main" id="{BF76D339-0EEE-4FA6-997D-16CFCE9D5A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79688" y="1690688"/>
            <a:ext cx="4897642" cy="4326511"/>
          </a:xfrm>
          <a:prstGeom prst="rect">
            <a:avLst/>
          </a:prstGeom>
        </p:spPr>
      </p:pic>
      <p:sp>
        <p:nvSpPr>
          <p:cNvPr id="11" name="Balon text: oval 10">
            <a:extLst>
              <a:ext uri="{FF2B5EF4-FFF2-40B4-BE49-F238E27FC236}">
                <a16:creationId xmlns:a16="http://schemas.microsoft.com/office/drawing/2014/main" id="{E8FF977A-AE04-4EB7-BFB2-FE29D4902A54}"/>
              </a:ext>
            </a:extLst>
          </p:cNvPr>
          <p:cNvSpPr/>
          <p:nvPr/>
        </p:nvSpPr>
        <p:spPr>
          <a:xfrm>
            <a:off x="3431265" y="2064190"/>
            <a:ext cx="3340728" cy="1077363"/>
          </a:xfrm>
          <a:prstGeom prst="wedgeEllipseCallout">
            <a:avLst>
              <a:gd name="adj1" fmla="val 63208"/>
              <a:gd name="adj2" fmla="val 57190"/>
            </a:avLst>
          </a:prstGeom>
        </p:spPr>
        <p:style>
          <a:lnRef idx="2">
            <a:schemeClr val="dk1"/>
          </a:lnRef>
          <a:fillRef idx="1">
            <a:schemeClr val="lt1"/>
          </a:fillRef>
          <a:effectRef idx="0">
            <a:schemeClr val="dk1"/>
          </a:effectRef>
          <a:fontRef idx="minor">
            <a:schemeClr val="dk1"/>
          </a:fontRef>
        </p:style>
        <p:txBody>
          <a:bodyPr rtlCol="0" anchor="ctr"/>
          <a:lstStyle/>
          <a:p>
            <a:pPr algn="ctr"/>
            <a:r>
              <a:rPr lang="ro-RO" dirty="0"/>
              <a:t>Exista o astfel de aplicație, numele ei e Celix!</a:t>
            </a:r>
          </a:p>
        </p:txBody>
      </p:sp>
    </p:spTree>
    <p:extLst>
      <p:ext uri="{BB962C8B-B14F-4D97-AF65-F5344CB8AC3E}">
        <p14:creationId xmlns:p14="http://schemas.microsoft.com/office/powerpoint/2010/main" val="927635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a:extLst>
              <a:ext uri="{FF2B5EF4-FFF2-40B4-BE49-F238E27FC236}">
                <a16:creationId xmlns:a16="http://schemas.microsoft.com/office/drawing/2014/main" id="{8B46A0CA-CBA3-4856-BCEB-52E7913EFDB0}"/>
              </a:ext>
            </a:extLst>
          </p:cNvPr>
          <p:cNvGraphicFramePr>
            <a:graphicFrameLocks noGrp="1"/>
          </p:cNvGraphicFramePr>
          <p:nvPr>
            <p:ph idx="1"/>
            <p:extLst>
              <p:ext uri="{D42A27DB-BD31-4B8C-83A1-F6EECF244321}">
                <p14:modId xmlns:p14="http://schemas.microsoft.com/office/powerpoint/2010/main" val="3582423683"/>
              </p:ext>
            </p:extLst>
          </p:nvPr>
        </p:nvGraphicFramePr>
        <p:xfrm>
          <a:off x="3513858" y="3180272"/>
          <a:ext cx="5164282" cy="254511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itle 1">
            <a:extLst>
              <a:ext uri="{FF2B5EF4-FFF2-40B4-BE49-F238E27FC236}">
                <a16:creationId xmlns:a16="http://schemas.microsoft.com/office/drawing/2014/main" id="{76D2584C-E2CD-4794-AAE6-E976F0700B38}"/>
              </a:ext>
            </a:extLst>
          </p:cNvPr>
          <p:cNvSpPr>
            <a:spLocks noGrp="1"/>
          </p:cNvSpPr>
          <p:nvPr>
            <p:ph type="title"/>
          </p:nvPr>
        </p:nvSpPr>
        <p:spPr>
          <a:xfrm>
            <a:off x="838200" y="365125"/>
            <a:ext cx="10515600" cy="1325563"/>
          </a:xfrm>
        </p:spPr>
        <p:txBody>
          <a:bodyPr>
            <a:normAutofit/>
          </a:bodyPr>
          <a:lstStyle/>
          <a:p>
            <a:pPr algn="ctr"/>
            <a:r>
              <a:rPr lang="ro-RO" dirty="0">
                <a:latin typeface="Times New Roman" panose="02020603050405020304" pitchFamily="18" charset="0"/>
                <a:cs typeface="Times New Roman" panose="02020603050405020304" pitchFamily="18" charset="0"/>
              </a:rPr>
              <a:t>Dar cum funcționează?</a:t>
            </a:r>
            <a:br>
              <a:rPr lang="ro-RO" dirty="0">
                <a:latin typeface="Times New Roman" panose="02020603050405020304" pitchFamily="18" charset="0"/>
                <a:cs typeface="Times New Roman" panose="02020603050405020304" pitchFamily="18" charset="0"/>
              </a:rPr>
            </a:br>
            <a:r>
              <a:rPr lang="ro-RO" dirty="0">
                <a:latin typeface="Times New Roman" panose="02020603050405020304" pitchFamily="18" charset="0"/>
                <a:cs typeface="Times New Roman" panose="02020603050405020304" pitchFamily="18" charset="0"/>
              </a:rPr>
              <a:t>Achiziția Datelor</a:t>
            </a:r>
            <a:endParaRPr lang="ro-RO" dirty="0"/>
          </a:p>
        </p:txBody>
      </p:sp>
    </p:spTree>
    <p:extLst>
      <p:ext uri="{BB962C8B-B14F-4D97-AF65-F5344CB8AC3E}">
        <p14:creationId xmlns:p14="http://schemas.microsoft.com/office/powerpoint/2010/main" val="4227109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graphicEl>
                                              <a:dgm id="{9003B27A-3CAE-4756-A28B-81B9B5A5F0B8}"/>
                                            </p:graphicEl>
                                          </p:spTgt>
                                        </p:tgtEl>
                                        <p:attrNameLst>
                                          <p:attrName>style.visibility</p:attrName>
                                        </p:attrNameLst>
                                      </p:cBhvr>
                                      <p:to>
                                        <p:strVal val="visible"/>
                                      </p:to>
                                    </p:set>
                                    <p:animEffect transition="in" filter="fade">
                                      <p:cBhvr>
                                        <p:cTn id="7" dur="500"/>
                                        <p:tgtEl>
                                          <p:spTgt spid="5">
                                            <p:graphicEl>
                                              <a:dgm id="{9003B27A-3CAE-4756-A28B-81B9B5A5F0B8}"/>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u 1">
            <a:extLst>
              <a:ext uri="{FF2B5EF4-FFF2-40B4-BE49-F238E27FC236}">
                <a16:creationId xmlns:a16="http://schemas.microsoft.com/office/drawing/2014/main" id="{9B214475-B6E9-40CF-9A32-6776D7A88039}"/>
              </a:ext>
            </a:extLst>
          </p:cNvPr>
          <p:cNvSpPr>
            <a:spLocks noGrp="1"/>
          </p:cNvSpPr>
          <p:nvPr>
            <p:ph type="title"/>
          </p:nvPr>
        </p:nvSpPr>
        <p:spPr/>
        <p:txBody>
          <a:bodyPr>
            <a:normAutofit/>
          </a:bodyPr>
          <a:lstStyle/>
          <a:p>
            <a:pPr algn="ctr"/>
            <a:r>
              <a:rPr lang="ro-RO" dirty="0">
                <a:latin typeface="Times New Roman" panose="02020603050405020304" pitchFamily="18" charset="0"/>
                <a:cs typeface="Times New Roman" panose="02020603050405020304" pitchFamily="18" charset="0"/>
              </a:rPr>
              <a:t>Dar cum funcționează?</a:t>
            </a:r>
            <a:br>
              <a:rPr lang="en-US" dirty="0">
                <a:latin typeface="Times New Roman" panose="02020603050405020304" pitchFamily="18" charset="0"/>
                <a:cs typeface="Times New Roman" panose="02020603050405020304" pitchFamily="18" charset="0"/>
              </a:rPr>
            </a:br>
            <a:r>
              <a:rPr lang="ro-RO" dirty="0">
                <a:latin typeface="Times New Roman" panose="02020603050405020304" pitchFamily="18" charset="0"/>
                <a:cs typeface="Times New Roman" panose="02020603050405020304" pitchFamily="18" charset="0"/>
              </a:rPr>
              <a:t>Primul pas:</a:t>
            </a:r>
          </a:p>
        </p:txBody>
      </p:sp>
      <p:pic>
        <p:nvPicPr>
          <p:cNvPr id="5" name="Imagine 4">
            <a:extLst>
              <a:ext uri="{FF2B5EF4-FFF2-40B4-BE49-F238E27FC236}">
                <a16:creationId xmlns:a16="http://schemas.microsoft.com/office/drawing/2014/main" id="{B9BF6383-6974-47D0-B928-8F46DC011409}"/>
              </a:ext>
            </a:extLst>
          </p:cNvPr>
          <p:cNvPicPr>
            <a:picLocks noChangeAspect="1"/>
          </p:cNvPicPr>
          <p:nvPr/>
        </p:nvPicPr>
        <p:blipFill>
          <a:blip r:embed="rId3"/>
          <a:stretch>
            <a:fillRect/>
          </a:stretch>
        </p:blipFill>
        <p:spPr>
          <a:xfrm>
            <a:off x="3416692" y="2232819"/>
            <a:ext cx="5358615" cy="4260056"/>
          </a:xfrm>
          <a:prstGeom prst="rect">
            <a:avLst/>
          </a:prstGeom>
        </p:spPr>
      </p:pic>
      <p:pic>
        <p:nvPicPr>
          <p:cNvPr id="7" name="Imagine 6" descr="O imagine care conține cer de noapte&#10;&#10;Descriere generată automat">
            <a:extLst>
              <a:ext uri="{FF2B5EF4-FFF2-40B4-BE49-F238E27FC236}">
                <a16:creationId xmlns:a16="http://schemas.microsoft.com/office/drawing/2014/main" id="{18E202E0-D5CE-4256-B731-50930DF740F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19599" y="4568541"/>
            <a:ext cx="441007" cy="660684"/>
          </a:xfrm>
          <a:prstGeom prst="rect">
            <a:avLst/>
          </a:prstGeom>
        </p:spPr>
      </p:pic>
      <p:pic>
        <p:nvPicPr>
          <p:cNvPr id="9" name="Imagine 8">
            <a:extLst>
              <a:ext uri="{FF2B5EF4-FFF2-40B4-BE49-F238E27FC236}">
                <a16:creationId xmlns:a16="http://schemas.microsoft.com/office/drawing/2014/main" id="{C719E037-3108-4C0F-ACD3-C22238A7B121}"/>
              </a:ext>
            </a:extLst>
          </p:cNvPr>
          <p:cNvPicPr>
            <a:picLocks noChangeAspect="1"/>
          </p:cNvPicPr>
          <p:nvPr/>
        </p:nvPicPr>
        <p:blipFill>
          <a:blip r:embed="rId5"/>
          <a:stretch>
            <a:fillRect/>
          </a:stretch>
        </p:blipFill>
        <p:spPr>
          <a:xfrm>
            <a:off x="6095999" y="3705225"/>
            <a:ext cx="2886478" cy="1114581"/>
          </a:xfrm>
          <a:prstGeom prst="rect">
            <a:avLst/>
          </a:prstGeom>
        </p:spPr>
      </p:pic>
    </p:spTree>
    <p:extLst>
      <p:ext uri="{BB962C8B-B14F-4D97-AF65-F5344CB8AC3E}">
        <p14:creationId xmlns:p14="http://schemas.microsoft.com/office/powerpoint/2010/main" val="12974484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26" presetClass="emph" presetSubtype="0" fill="hold" nodeType="afterEffect">
                                  <p:stCondLst>
                                    <p:cond delay="0"/>
                                  </p:stCondLst>
                                  <p:childTnLst>
                                    <p:animEffect transition="out" filter="fade">
                                      <p:cBhvr>
                                        <p:cTn id="10" dur="500" tmFilter="0, 0; .2, .5; .8, .5; 1, 0"/>
                                        <p:tgtEl>
                                          <p:spTgt spid="7"/>
                                        </p:tgtEl>
                                      </p:cBhvr>
                                    </p:animEffect>
                                    <p:animScale>
                                      <p:cBhvr>
                                        <p:cTn id="11" dur="250" autoRev="1" fill="hold"/>
                                        <p:tgtEl>
                                          <p:spTgt spid="7"/>
                                        </p:tgtEl>
                                      </p:cBhvr>
                                      <p:by x="105000" y="105000"/>
                                    </p:animScale>
                                  </p:childTnLst>
                                </p:cTn>
                              </p:par>
                            </p:childTnLst>
                          </p:cTn>
                        </p:par>
                        <p:par>
                          <p:cTn id="12" fill="hold">
                            <p:stCondLst>
                              <p:cond delay="1000"/>
                            </p:stCondLst>
                            <p:childTnLst>
                              <p:par>
                                <p:cTn id="13" presetID="10" presetClass="exit" presetSubtype="0" fill="hold" nodeType="afterEffect">
                                  <p:stCondLst>
                                    <p:cond delay="0"/>
                                  </p:stCondLst>
                                  <p:childTnLst>
                                    <p:animEffect transition="out" filter="fade">
                                      <p:cBhvr>
                                        <p:cTn id="14" dur="500"/>
                                        <p:tgtEl>
                                          <p:spTgt spid="7"/>
                                        </p:tgtEl>
                                      </p:cBhvr>
                                    </p:animEffect>
                                    <p:set>
                                      <p:cBhvr>
                                        <p:cTn id="15" dur="1" fill="hold">
                                          <p:stCondLst>
                                            <p:cond delay="499"/>
                                          </p:stCondLst>
                                        </p:cTn>
                                        <p:tgtEl>
                                          <p:spTgt spid="7"/>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Temă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ă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3670</TotalTime>
  <Words>1735</Words>
  <Application>Microsoft Office PowerPoint</Application>
  <PresentationFormat>Ecran lat</PresentationFormat>
  <Paragraphs>393</Paragraphs>
  <Slides>33</Slides>
  <Notes>32</Notes>
  <HiddenSlides>0</HiddenSlides>
  <MMClips>0</MMClips>
  <ScaleCrop>false</ScaleCrop>
  <HeadingPairs>
    <vt:vector size="6" baseType="variant">
      <vt:variant>
        <vt:lpstr>Fonturi utilizate</vt:lpstr>
      </vt:variant>
      <vt:variant>
        <vt:i4>4</vt:i4>
      </vt:variant>
      <vt:variant>
        <vt:lpstr>Temă</vt:lpstr>
      </vt:variant>
      <vt:variant>
        <vt:i4>1</vt:i4>
      </vt:variant>
      <vt:variant>
        <vt:lpstr>Titluri diapozitive</vt:lpstr>
      </vt:variant>
      <vt:variant>
        <vt:i4>33</vt:i4>
      </vt:variant>
    </vt:vector>
  </HeadingPairs>
  <TitlesOfParts>
    <vt:vector size="38" baseType="lpstr">
      <vt:lpstr>Arial</vt:lpstr>
      <vt:lpstr>Calibri</vt:lpstr>
      <vt:lpstr>Calibri Light</vt:lpstr>
      <vt:lpstr>Times New Roman</vt:lpstr>
      <vt:lpstr>Temă Office</vt:lpstr>
      <vt:lpstr>Detecția Bolii Celiace Utilizând Algoritmi de Învățare Automată </vt:lpstr>
      <vt:lpstr>Ce este boala celiacă?</vt:lpstr>
      <vt:lpstr>Ce este boala celiacă?</vt:lpstr>
      <vt:lpstr>Care sunt simptomele bolii celiace?</vt:lpstr>
      <vt:lpstr>Cum se obține diagnosticul pentru boala celiacă?</vt:lpstr>
      <vt:lpstr>Care este rolul aplicației Celix?</vt:lpstr>
      <vt:lpstr>Care este rolul aplicației Celix?</vt:lpstr>
      <vt:lpstr>Dar cum funcționează? Achiziția Datelor</vt:lpstr>
      <vt:lpstr>Dar cum funcționează? Primul pas:</vt:lpstr>
      <vt:lpstr>Dar cum funcționează? Procesarea Datelor</vt:lpstr>
      <vt:lpstr>Dar cum funcționează? Al doilea pas:</vt:lpstr>
      <vt:lpstr>Dar cum funcționează? Al treilea pas:</vt:lpstr>
      <vt:lpstr>Dar cum funcționează? Al patrulea pas:</vt:lpstr>
      <vt:lpstr>Dar cum funcționează? Al cincilea pas:</vt:lpstr>
      <vt:lpstr>Dar cum funcționează? Al șaselea pas:</vt:lpstr>
      <vt:lpstr>Dar cum funcționează? Al șaptelea pas:</vt:lpstr>
      <vt:lpstr>Dar cum funcționează? Al optulea pas:</vt:lpstr>
      <vt:lpstr>Dar cum funcționează? Analiza datelor: Variația medie a spectrului luminii</vt:lpstr>
      <vt:lpstr>Dar cum funcționează? Analiza datelor: Deviația standard a spectrului luminii</vt:lpstr>
      <vt:lpstr>Dar cum funcționează? Analiza datelor: Variația medie a spectrului roșu</vt:lpstr>
      <vt:lpstr>Dar cum funcționează? Analiza datelor: Variația medie a spectrului verde</vt:lpstr>
      <vt:lpstr>Dar cum funcționează? Analiza datelor: Variația medie a spectrului albastru</vt:lpstr>
      <vt:lpstr>Dar cum funcționează? Analiza datelor: Variația filtrului Sobel</vt:lpstr>
      <vt:lpstr>Dar cum funcționează? Analiza datelor: Variația regiunilor mari</vt:lpstr>
      <vt:lpstr>Dar cum funcționează? Analiza datelor: Variația regiunilor mici</vt:lpstr>
      <vt:lpstr>Dar cum funcționează? Analiza datelor: Variația filtrului generat</vt:lpstr>
      <vt:lpstr>Dar cum funcționează? Analiza datelor: Variația entropiei</vt:lpstr>
      <vt:lpstr>Dar cum funcționează? Clasificarea datelor</vt:lpstr>
      <vt:lpstr>Dar cum funcționează? Clasificarea datelor: KNN</vt:lpstr>
      <vt:lpstr>Dar cum funcționează? Clasificarea datelor: KNN cu greutăți</vt:lpstr>
      <vt:lpstr>Dar cum funcționează? Clasificarea datelor: Liniar SVM</vt:lpstr>
      <vt:lpstr>Rezultatul</vt:lpstr>
      <vt:lpstr>Sfârșit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Detectia automata a bolii celiace utilizand algoritmi de invatare automata </dc:title>
  <dc:creator>Cristian-Andrei Stoleru</dc:creator>
  <cp:lastModifiedBy>Cristian-Andrei Stoleru</cp:lastModifiedBy>
  <cp:revision>72</cp:revision>
  <dcterms:created xsi:type="dcterms:W3CDTF">2021-05-24T19:00:53Z</dcterms:created>
  <dcterms:modified xsi:type="dcterms:W3CDTF">2021-07-02T22:28:25Z</dcterms:modified>
</cp:coreProperties>
</file>